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1" r:id="rId35"/>
    <p:sldId id="292" r:id="rId36"/>
    <p:sldId id="293" r:id="rId37"/>
    <p:sldId id="294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6"/>
    <p:restoredTop sz="91396"/>
  </p:normalViewPr>
  <p:slideViewPr>
    <p:cSldViewPr snapToGrid="0" snapToObjects="1">
      <p:cViewPr varScale="1">
        <p:scale>
          <a:sx n="69" d="100"/>
          <a:sy n="69" d="100"/>
        </p:scale>
        <p:origin x="7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84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8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86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87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8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710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Judu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04858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104858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572059F-652B-1848-A583-DA288C0CBF56}" type="datetimeFigureOut">
              <a:rPr lang="id-ID" smtClean="0"/>
              <a:t>10/06/2019</a:t>
            </a:fld>
            <a:endParaRPr lang="id-ID"/>
          </a:p>
        </p:txBody>
      </p:sp>
      <p:sp>
        <p:nvSpPr>
          <p:cNvPr id="104858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104858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1ED308C-E769-DF45-8E43-81CF5E1287D2}" type="slidenum">
              <a:rPr lang="id-ID" smtClean="0"/>
              <a:t>‹#›</a:t>
            </a:fld>
            <a:endParaRPr lang="id-ID"/>
          </a:p>
        </p:txBody>
      </p:sp>
      <p:grpSp>
        <p:nvGrpSpPr>
          <p:cNvPr id="24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48587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48588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04877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104877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059F-652B-1848-A583-DA288C0CBF56}" type="datetimeFigureOut">
              <a:rPr lang="id-ID" smtClean="0"/>
              <a:t>10/06/2019</a:t>
            </a:fld>
            <a:endParaRPr lang="id-ID"/>
          </a:p>
        </p:txBody>
      </p:sp>
      <p:sp>
        <p:nvSpPr>
          <p:cNvPr id="104877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04877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08C-E769-DF45-8E43-81CF5E1287D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04874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104875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059F-652B-1848-A583-DA288C0CBF56}" type="datetimeFigureOut">
              <a:rPr lang="id-ID" smtClean="0"/>
              <a:t>10/06/2019</a:t>
            </a:fld>
            <a:endParaRPr lang="id-ID"/>
          </a:p>
        </p:txBody>
      </p:sp>
      <p:sp>
        <p:nvSpPr>
          <p:cNvPr id="104875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04875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08C-E769-DF45-8E43-81CF5E1287D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0485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10485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059F-652B-1848-A583-DA288C0CBF56}" type="datetimeFigureOut">
              <a:rPr lang="id-ID" smtClean="0"/>
              <a:t>10/06/2019</a:t>
            </a:fld>
            <a:endParaRPr lang="id-ID"/>
          </a:p>
        </p:txBody>
      </p:sp>
      <p:sp>
        <p:nvSpPr>
          <p:cNvPr id="10485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0485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08C-E769-DF45-8E43-81CF5E1287D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eader Bagi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048765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048766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72059F-652B-1848-A583-DA288C0CBF56}" type="datetimeFigureOut">
              <a:rPr lang="id-ID" smtClean="0"/>
              <a:t>10/06/2019</a:t>
            </a:fld>
            <a:endParaRPr lang="id-ID"/>
          </a:p>
        </p:txBody>
      </p:sp>
      <p:sp>
        <p:nvSpPr>
          <p:cNvPr id="104876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104876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ED308C-E769-DF45-8E43-81CF5E1287D2}" type="slidenum">
              <a:rPr lang="id-ID" smtClean="0"/>
              <a:t>‹#›</a:t>
            </a:fld>
            <a:endParaRPr lang="id-ID"/>
          </a:p>
        </p:txBody>
      </p:sp>
      <p:sp>
        <p:nvSpPr>
          <p:cNvPr id="1048769" name="Freeform 6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048731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1048732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104873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059F-652B-1848-A583-DA288C0CBF56}" type="datetimeFigureOut">
              <a:rPr lang="id-ID" smtClean="0"/>
              <a:t>10/06/2019</a:t>
            </a:fld>
            <a:endParaRPr lang="id-ID"/>
          </a:p>
        </p:txBody>
      </p:sp>
      <p:sp>
        <p:nvSpPr>
          <p:cNvPr id="104873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04873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08C-E769-DF45-8E43-81CF5E1287D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048737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048738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104873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048740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104874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059F-652B-1848-A583-DA288C0CBF56}" type="datetimeFigureOut">
              <a:rPr lang="id-ID" smtClean="0"/>
              <a:t>10/06/2019</a:t>
            </a:fld>
            <a:endParaRPr lang="id-ID"/>
          </a:p>
        </p:txBody>
      </p:sp>
      <p:sp>
        <p:nvSpPr>
          <p:cNvPr id="104874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04874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08C-E769-DF45-8E43-81CF5E1287D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04874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059F-652B-1848-A583-DA288C0CBF56}" type="datetimeFigureOut">
              <a:rPr lang="id-ID" smtClean="0"/>
              <a:t>10/06/2019</a:t>
            </a:fld>
            <a:endParaRPr lang="id-ID"/>
          </a:p>
        </p:txBody>
      </p:sp>
      <p:sp>
        <p:nvSpPr>
          <p:cNvPr id="104874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04874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08C-E769-DF45-8E43-81CF5E1287D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059F-652B-1848-A583-DA288C0CBF56}" type="datetimeFigureOut">
              <a:rPr lang="id-ID" smtClean="0"/>
              <a:t>10/06/2019</a:t>
            </a:fld>
            <a:endParaRPr lang="id-ID"/>
          </a:p>
        </p:txBody>
      </p:sp>
      <p:sp>
        <p:nvSpPr>
          <p:cNvPr id="104875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04875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D308C-E769-DF45-8E43-81CF5E1287D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776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048777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1048778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048779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72059F-652B-1848-A583-DA288C0CBF56}" type="datetimeFigureOut">
              <a:rPr lang="id-ID" smtClean="0"/>
              <a:t>10/06/2019</a:t>
            </a:fld>
            <a:endParaRPr lang="id-ID"/>
          </a:p>
        </p:txBody>
      </p:sp>
      <p:sp>
        <p:nvSpPr>
          <p:cNvPr id="104878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104878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ED308C-E769-DF45-8E43-81CF5E1287D2}" type="slidenum">
              <a:rPr lang="id-ID" smtClean="0"/>
              <a:t>‹#›</a:t>
            </a:fld>
            <a:endParaRPr lang="id-ID"/>
          </a:p>
        </p:txBody>
      </p:sp>
      <p:sp>
        <p:nvSpPr>
          <p:cNvPr id="1048782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757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048758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1048759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048760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72059F-652B-1848-A583-DA288C0CBF56}" type="datetimeFigureOut">
              <a:rPr lang="id-ID" smtClean="0"/>
              <a:t>10/06/2019</a:t>
            </a:fld>
            <a:endParaRPr lang="id-ID"/>
          </a:p>
        </p:txBody>
      </p:sp>
      <p:sp>
        <p:nvSpPr>
          <p:cNvPr id="104876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104876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ED308C-E769-DF45-8E43-81CF5E1287D2}" type="slidenum">
              <a:rPr lang="id-ID" smtClean="0"/>
              <a:t>‹#›</a:t>
            </a:fld>
            <a:endParaRPr lang="id-ID"/>
          </a:p>
        </p:txBody>
      </p:sp>
      <p:sp>
        <p:nvSpPr>
          <p:cNvPr id="1048763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572059F-652B-1848-A583-DA288C0CBF56}" type="datetimeFigureOut">
              <a:rPr lang="id-ID" smtClean="0"/>
              <a:t>10/06/2019</a:t>
            </a:fld>
            <a:endParaRPr lang="id-ID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1ED308C-E769-DF45-8E43-81CF5E1287D2}" type="slidenum">
              <a:rPr lang="id-ID" smtClean="0"/>
              <a:t>‹#›</a:t>
            </a:fld>
            <a:endParaRPr lang="id-ID"/>
          </a:p>
        </p:txBody>
      </p:sp>
      <p:sp>
        <p:nvSpPr>
          <p:cNvPr id="1048581" name="Rectangle 8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Judu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SISTEM PENCERNAAN</a:t>
            </a:r>
          </a:p>
        </p:txBody>
      </p:sp>
      <p:sp>
        <p:nvSpPr>
          <p:cNvPr id="1048590" name="Subjudu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/>
              <a:t>Materi </a:t>
            </a:r>
            <a:r>
              <a:rPr lang="id-ID" dirty="0" err="1"/>
              <a:t>Dokcil</a:t>
            </a:r>
            <a:r>
              <a:rPr lang="id-ID" dirty="0"/>
              <a:t>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Judu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Kerongkongan (</a:t>
            </a:r>
            <a:r>
              <a:rPr lang="id-ID" dirty="0" err="1"/>
              <a:t>Oesophagus</a:t>
            </a:r>
            <a:r>
              <a:rPr lang="id-ID" dirty="0"/>
              <a:t>)</a:t>
            </a:r>
          </a:p>
        </p:txBody>
      </p:sp>
      <p:sp>
        <p:nvSpPr>
          <p:cNvPr id="1048644" name="Tampungan Konten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097158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509" y="1984248"/>
            <a:ext cx="5155691" cy="3883152"/>
          </a:xfrm>
          <a:prstGeom prst="rect">
            <a:avLst/>
          </a:prstGeom>
        </p:spPr>
      </p:pic>
      <p:sp>
        <p:nvSpPr>
          <p:cNvPr id="1048645" name="text 1"/>
          <p:cNvSpPr txBox="1"/>
          <p:nvPr/>
        </p:nvSpPr>
        <p:spPr>
          <a:xfrm>
            <a:off x="6308872" y="1750241"/>
            <a:ext cx="4894930" cy="1107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>
            <a:srgbClr val="000000"/>
          </a:fontRef>
        </p:style>
        <p:txBody>
          <a:bodyPr vert="horz" wrap="non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1CADE4"/>
                </a:solidFill>
                <a:latin typeface="Arial"/>
                <a:cs typeface="Arial"/>
              </a:rPr>
              <a:t>❑</a:t>
            </a:r>
            <a:r>
              <a:rPr sz="2400" spc="10" dirty="0">
                <a:latin typeface="+mn-lt"/>
                <a:cs typeface="Arial"/>
              </a:rPr>
              <a:t>Kerongkongan adalah saluran yang</a:t>
            </a:r>
            <a:endParaRPr sz="2400" dirty="0">
              <a:latin typeface="+mn-lt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400" spc="10" dirty="0">
                <a:latin typeface="+mn-lt"/>
                <a:cs typeface="Arial"/>
              </a:rPr>
              <a:t>menjadi penghubung antara rongga</a:t>
            </a:r>
            <a:endParaRPr sz="2400" dirty="0">
              <a:latin typeface="+mn-lt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400" spc="10" dirty="0">
                <a:latin typeface="+mn-lt"/>
                <a:cs typeface="Arial"/>
              </a:rPr>
              <a:t>mulut dan lambung.</a:t>
            </a:r>
            <a:endParaRPr sz="2400" dirty="0">
              <a:latin typeface="+mn-lt"/>
              <a:cs typeface="Arial"/>
            </a:endParaRPr>
          </a:p>
        </p:txBody>
      </p:sp>
      <p:sp>
        <p:nvSpPr>
          <p:cNvPr id="1048646" name="text 1"/>
          <p:cNvSpPr txBox="1"/>
          <p:nvPr/>
        </p:nvSpPr>
        <p:spPr>
          <a:xfrm>
            <a:off x="6308872" y="2843878"/>
            <a:ext cx="5345887" cy="25853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>
            <a:srgbClr val="000000"/>
          </a:fontRef>
        </p:style>
        <p:txBody>
          <a:bodyPr vert="horz" wrap="non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1CADE4"/>
                </a:solidFill>
                <a:cs typeface="Arial"/>
              </a:rPr>
              <a:t>❑</a:t>
            </a:r>
            <a:r>
              <a:rPr sz="2400" spc="10" dirty="0">
                <a:cs typeface="Arial"/>
              </a:rPr>
              <a:t>Di dalam kerongkongan terjadi</a:t>
            </a:r>
            <a:endParaRPr sz="2400" dirty="0"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400" spc="10" dirty="0">
                <a:cs typeface="Arial"/>
              </a:rPr>
              <a:t>gerakan peristaltik atau gerakan seperti</a:t>
            </a:r>
            <a:endParaRPr sz="2400" dirty="0"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400" spc="10" dirty="0">
                <a:cs typeface="Arial"/>
              </a:rPr>
              <a:t>meremas akibat kontraksi dari otot-otot</a:t>
            </a:r>
            <a:endParaRPr sz="2400" dirty="0"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400" spc="10" dirty="0">
                <a:cs typeface="Arial"/>
              </a:rPr>
              <a:t>kerongkongan yang akan membantu</a:t>
            </a:r>
            <a:endParaRPr sz="2400" dirty="0"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400" spc="10" dirty="0">
                <a:cs typeface="Arial"/>
              </a:rPr>
              <a:t>mendorong makanan bergerak melalui</a:t>
            </a:r>
            <a:endParaRPr sz="2400" dirty="0"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400" spc="10" dirty="0">
                <a:cs typeface="Arial"/>
              </a:rPr>
              <a:t>kerongkongan sehingga dapat masuk</a:t>
            </a:r>
            <a:endParaRPr sz="2400" dirty="0"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menuju ke lambung.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48647" name="text 1"/>
          <p:cNvSpPr txBox="1"/>
          <p:nvPr/>
        </p:nvSpPr>
        <p:spPr>
          <a:xfrm>
            <a:off x="6308872" y="5384259"/>
            <a:ext cx="4702698" cy="1107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>
            <a:srgbClr val="000000"/>
          </a:fontRef>
        </p:style>
        <p:txBody>
          <a:bodyPr vert="horz" wrap="non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1CADE4"/>
                </a:solidFill>
                <a:latin typeface="Arial"/>
                <a:cs typeface="Arial"/>
              </a:rPr>
              <a:t>❑</a:t>
            </a:r>
            <a:r>
              <a:rPr sz="2400" spc="10" dirty="0">
                <a:cs typeface="Arial"/>
              </a:rPr>
              <a:t>Jadi fungsi kerongkongan sebagai</a:t>
            </a:r>
            <a:endParaRPr sz="2400" dirty="0"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400" spc="10" dirty="0">
                <a:cs typeface="Arial"/>
              </a:rPr>
              <a:t>penyalur makanan dari mulut ke</a:t>
            </a:r>
            <a:endParaRPr sz="2400" dirty="0"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400" spc="10" dirty="0">
                <a:cs typeface="Arial"/>
              </a:rPr>
              <a:t>lambung</a:t>
            </a:r>
            <a:endParaRPr sz="2400" dirty="0"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Judu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Lambung (Gaster)</a:t>
            </a:r>
          </a:p>
        </p:txBody>
      </p:sp>
      <p:pic>
        <p:nvPicPr>
          <p:cNvPr id="2097159" name="Tampungan Konten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9469" y="2164050"/>
            <a:ext cx="5141035" cy="3005528"/>
          </a:xfrm>
        </p:spPr>
      </p:pic>
      <p:sp>
        <p:nvSpPr>
          <p:cNvPr id="1048649" name="text 1"/>
          <p:cNvSpPr txBox="1"/>
          <p:nvPr/>
        </p:nvSpPr>
        <p:spPr>
          <a:xfrm>
            <a:off x="1613545" y="1954037"/>
            <a:ext cx="4028988" cy="6401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>
            <a:srgbClr val="000000"/>
          </a:fontRef>
        </p:style>
        <p:txBody>
          <a:bodyPr vert="horz" wrap="non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96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❑  </a:t>
            </a:r>
            <a:r>
              <a:rPr sz="1960" spc="10" dirty="0">
                <a:latin typeface="Franklin Gothic Medium" panose="020B0603020102020204" pitchFamily="34" charset="0"/>
                <a:cs typeface="Arial"/>
              </a:rPr>
              <a:t>Lambung adalah alat pencernaan</a:t>
            </a:r>
            <a:endParaRPr sz="1900" dirty="0">
              <a:latin typeface="Franklin Gothic Medium" panose="020B0603020102020204" pitchFamily="34" charset="0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200" spc="10" dirty="0">
                <a:latin typeface="Franklin Gothic Medium" panose="020B0603020102020204" pitchFamily="34" charset="0"/>
                <a:cs typeface="Arial"/>
              </a:rPr>
              <a:t>manusia setelah kerongkongan.</a:t>
            </a:r>
            <a:endParaRPr sz="22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50" name="text 1"/>
          <p:cNvSpPr txBox="1"/>
          <p:nvPr/>
        </p:nvSpPr>
        <p:spPr>
          <a:xfrm>
            <a:off x="1613545" y="2760351"/>
            <a:ext cx="4607030" cy="193437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>
            <a:srgbClr val="000000"/>
          </a:fontRef>
        </p:style>
        <p:txBody>
          <a:bodyPr vert="horz" wrap="non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96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❑</a:t>
            </a:r>
            <a:r>
              <a:rPr sz="1960" spc="10" dirty="0">
                <a:latin typeface="Franklin Gothic Medium" panose="020B0603020102020204" pitchFamily="34" charset="0"/>
                <a:cs typeface="Arial"/>
              </a:rPr>
              <a:t>Bagian dinding lambung tersusun dari</a:t>
            </a:r>
            <a:endParaRPr sz="1900" dirty="0">
              <a:latin typeface="Franklin Gothic Medium" panose="020B0603020102020204" pitchFamily="34" charset="0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200" spc="10" dirty="0">
                <a:latin typeface="Franklin Gothic Medium" panose="020B0603020102020204" pitchFamily="34" charset="0"/>
                <a:cs typeface="Arial"/>
              </a:rPr>
              <a:t>otot-otot polos yang memiliki fungsi</a:t>
            </a:r>
            <a:endParaRPr sz="2200" dirty="0">
              <a:latin typeface="Franklin Gothic Medium" panose="020B0603020102020204" pitchFamily="34" charset="0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050" spc="10" dirty="0">
                <a:latin typeface="Franklin Gothic Medium" panose="020B0603020102020204" pitchFamily="34" charset="0"/>
                <a:cs typeface="Arial"/>
              </a:rPr>
              <a:t>sebagai penggerus makanan. Otot-otot</a:t>
            </a:r>
            <a:endParaRPr sz="2000" dirty="0">
              <a:latin typeface="Franklin Gothic Medium" panose="020B0603020102020204" pitchFamily="34" charset="0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1960" spc="10" dirty="0">
                <a:latin typeface="Franklin Gothic Medium" panose="020B0603020102020204" pitchFamily="34" charset="0"/>
                <a:cs typeface="Arial"/>
              </a:rPr>
              <a:t>ini yang akan memecah makanan hingga</a:t>
            </a:r>
            <a:endParaRPr sz="1900" dirty="0">
              <a:latin typeface="Franklin Gothic Medium" panose="020B0603020102020204" pitchFamily="34" charset="0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200" spc="10" dirty="0">
                <a:latin typeface="Franklin Gothic Medium" panose="020B0603020102020204" pitchFamily="34" charset="0"/>
                <a:cs typeface="Arial"/>
              </a:rPr>
              <a:t>mencampur makanan dengan getah</a:t>
            </a:r>
            <a:endParaRPr sz="2200" dirty="0">
              <a:latin typeface="Franklin Gothic Medium" panose="020B0603020102020204" pitchFamily="34" charset="0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200" spc="10" dirty="0">
                <a:latin typeface="Franklin Gothic Medium" panose="020B0603020102020204" pitchFamily="34" charset="0"/>
                <a:cs typeface="Arial"/>
              </a:rPr>
              <a:t>lambung.</a:t>
            </a:r>
            <a:endParaRPr sz="22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51" name="text 1"/>
          <p:cNvSpPr txBox="1"/>
          <p:nvPr/>
        </p:nvSpPr>
        <p:spPr>
          <a:xfrm>
            <a:off x="1613545" y="4829637"/>
            <a:ext cx="4449551" cy="97872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>
            <a:srgbClr val="000000"/>
          </a:fontRef>
        </p:style>
        <p:txBody>
          <a:bodyPr vert="horz" wrap="non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96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❑</a:t>
            </a:r>
            <a:r>
              <a:rPr sz="1960" spc="10" dirty="0">
                <a:latin typeface="Franklin Gothic Medium" panose="020B0603020102020204" pitchFamily="34" charset="0"/>
                <a:cs typeface="Arial"/>
              </a:rPr>
              <a:t>Getah lambung/gastric juice berasal</a:t>
            </a:r>
            <a:endParaRPr sz="1900" dirty="0">
              <a:latin typeface="Franklin Gothic Medium" panose="020B0603020102020204" pitchFamily="34" charset="0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200" spc="10" dirty="0">
                <a:latin typeface="Franklin Gothic Medium" panose="020B0603020102020204" pitchFamily="34" charset="0"/>
                <a:cs typeface="Arial"/>
              </a:rPr>
              <a:t>dari epitel lambung yang terdiri dari</a:t>
            </a:r>
            <a:endParaRPr sz="2200" dirty="0">
              <a:latin typeface="Franklin Gothic Medium" panose="020B0603020102020204" pitchFamily="34" charset="0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200" spc="10" dirty="0">
                <a:latin typeface="Franklin Gothic Medium" panose="020B0603020102020204" pitchFamily="34" charset="0"/>
                <a:cs typeface="Arial"/>
              </a:rPr>
              <a:t>kelenjar-kelenjar.</a:t>
            </a:r>
            <a:endParaRPr sz="2200" dirty="0">
              <a:latin typeface="Franklin Gothic Medium" panose="020B0603020102020204" pitchFamily="34" charset="0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Judu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Lambung (Gaster)</a:t>
            </a:r>
          </a:p>
        </p:txBody>
      </p:sp>
      <p:sp>
        <p:nvSpPr>
          <p:cNvPr id="1048653" name="text 1"/>
          <p:cNvSpPr txBox="1"/>
          <p:nvPr/>
        </p:nvSpPr>
        <p:spPr>
          <a:xfrm>
            <a:off x="1369349" y="1626352"/>
            <a:ext cx="4299960" cy="3400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210" spc="10" dirty="0">
                <a:latin typeface="Franklin Gothic Medium" panose="020B0603020102020204" pitchFamily="34" charset="0"/>
                <a:cs typeface="Arial"/>
              </a:rPr>
              <a:t>Getah lambung/gastric juice terdiri</a:t>
            </a:r>
            <a:endParaRPr sz="22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54" name="text 1"/>
          <p:cNvSpPr txBox="1"/>
          <p:nvPr/>
        </p:nvSpPr>
        <p:spPr>
          <a:xfrm>
            <a:off x="1369349" y="1871716"/>
            <a:ext cx="513282" cy="5601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300" spc="10" dirty="0">
                <a:latin typeface="Franklin Gothic Medium" panose="020B0603020102020204" pitchFamily="34" charset="0"/>
                <a:cs typeface="Arial"/>
              </a:rPr>
              <a:t>dari</a:t>
            </a:r>
            <a:endParaRPr sz="2300">
              <a:latin typeface="Franklin Gothic Medium" panose="020B0603020102020204" pitchFamily="34" charset="0"/>
              <a:cs typeface="Arial"/>
            </a:endParaRPr>
          </a:p>
          <a:p>
            <a:pPr marL="36575">
              <a:lnSpc>
                <a:spcPct val="100000"/>
              </a:lnSpc>
            </a:pPr>
            <a:r>
              <a:rPr sz="134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1340" b="1" i="1" spc="10" dirty="0">
                <a:latin typeface="Franklin Gothic Medium" panose="020B0603020102020204" pitchFamily="34" charset="0"/>
                <a:cs typeface="Arial"/>
              </a:rPr>
              <a:t>HCl</a:t>
            </a:r>
            <a:endParaRPr sz="13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55" name="object 13"/>
          <p:cNvSpPr/>
          <p:nvPr/>
        </p:nvSpPr>
        <p:spPr>
          <a:xfrm>
            <a:off x="1543085" y="2410821"/>
            <a:ext cx="1894332" cy="15240"/>
          </a:xfrm>
          <a:custGeom>
            <a:avLst/>
            <a:gdLst/>
            <a:ahLst/>
            <a:cxnLst/>
            <a:rect l="l" t="t" r="r" b="b"/>
            <a:pathLst>
              <a:path w="1894332" h="15240">
                <a:moveTo>
                  <a:pt x="0" y="0"/>
                </a:moveTo>
                <a:lnTo>
                  <a:pt x="947166" y="0"/>
                </a:lnTo>
                <a:lnTo>
                  <a:pt x="1894332" y="0"/>
                </a:lnTo>
                <a:lnTo>
                  <a:pt x="1894332" y="15240"/>
                </a:lnTo>
                <a:lnTo>
                  <a:pt x="947166" y="15240"/>
                </a:lnTo>
                <a:lnTo>
                  <a:pt x="0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Franklin Gothic Medium" panose="020B0603020102020204" pitchFamily="34" charset="0"/>
            </a:endParaRPr>
          </a:p>
        </p:txBody>
      </p:sp>
      <p:sp>
        <p:nvSpPr>
          <p:cNvPr id="1048656" name="text 1"/>
          <p:cNvSpPr txBox="1"/>
          <p:nvPr/>
        </p:nvSpPr>
        <p:spPr>
          <a:xfrm>
            <a:off x="1959390" y="2175303"/>
            <a:ext cx="3501924" cy="2716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760" b="1" i="1" spc="10" dirty="0">
                <a:latin typeface="Franklin Gothic Medium" panose="020B0603020102020204" pitchFamily="34" charset="0"/>
                <a:cs typeface="Arial"/>
              </a:rPr>
              <a:t>yang berfungsi </a:t>
            </a:r>
            <a:r>
              <a:rPr sz="1760" spc="10" dirty="0">
                <a:latin typeface="Franklin Gothic Medium" panose="020B0603020102020204" pitchFamily="34" charset="0"/>
                <a:cs typeface="Arial"/>
              </a:rPr>
              <a:t>untuk mengaktifkan</a:t>
            </a:r>
            <a:endParaRPr sz="17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57" name="text 1"/>
          <p:cNvSpPr txBox="1"/>
          <p:nvPr/>
        </p:nvSpPr>
        <p:spPr>
          <a:xfrm>
            <a:off x="1543339" y="2389178"/>
            <a:ext cx="4316566" cy="2800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820" spc="10" dirty="0">
                <a:latin typeface="Franklin Gothic Medium" panose="020B0603020102020204" pitchFamily="34" charset="0"/>
                <a:cs typeface="Arial"/>
              </a:rPr>
              <a:t>pepsinogen menjadi pepsin. Enzim ini juga</a:t>
            </a:r>
            <a:endParaRPr sz="18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58" name="text 1"/>
          <p:cNvSpPr txBox="1"/>
          <p:nvPr/>
        </p:nvSpPr>
        <p:spPr>
          <a:xfrm>
            <a:off x="1211055" y="2602271"/>
            <a:ext cx="3820598" cy="5647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414">
              <a:lnSpc>
                <a:spcPct val="100000"/>
              </a:lnSpc>
            </a:pPr>
            <a:r>
              <a:rPr lang="en-US" sz="1670" spc="10" dirty="0">
                <a:latin typeface="Franklin Gothic Medium" panose="020B0603020102020204" pitchFamily="34" charset="0"/>
                <a:cs typeface="Arial"/>
              </a:rPr>
              <a:t>    </a:t>
            </a:r>
            <a:r>
              <a:rPr sz="1670" spc="10" dirty="0" err="1">
                <a:latin typeface="Franklin Gothic Medium" panose="020B0603020102020204" pitchFamily="34" charset="0"/>
                <a:cs typeface="Arial"/>
              </a:rPr>
              <a:t>sekaligus</a:t>
            </a:r>
            <a:r>
              <a:rPr sz="1670" spc="10" dirty="0">
                <a:latin typeface="Franklin Gothic Medium" panose="020B0603020102020204" pitchFamily="34" charset="0"/>
                <a:cs typeface="Arial"/>
              </a:rPr>
              <a:t> membunuh kuman-kuman.</a:t>
            </a:r>
            <a:endParaRPr sz="1600" dirty="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2000" b="1" i="1" spc="10" dirty="0">
                <a:latin typeface="Franklin Gothic Medium" panose="020B0603020102020204" pitchFamily="34" charset="0"/>
                <a:cs typeface="Arial"/>
              </a:rPr>
              <a:t>Enzim</a:t>
            </a:r>
            <a:endParaRPr sz="20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59" name="object 14"/>
          <p:cNvSpPr/>
          <p:nvPr/>
        </p:nvSpPr>
        <p:spPr>
          <a:xfrm>
            <a:off x="1543085" y="3127101"/>
            <a:ext cx="1170432" cy="15240"/>
          </a:xfrm>
          <a:custGeom>
            <a:avLst/>
            <a:gdLst/>
            <a:ahLst/>
            <a:cxnLst/>
            <a:rect l="l" t="t" r="r" b="b"/>
            <a:pathLst>
              <a:path w="1170432" h="15240">
                <a:moveTo>
                  <a:pt x="0" y="0"/>
                </a:moveTo>
                <a:lnTo>
                  <a:pt x="585216" y="0"/>
                </a:lnTo>
                <a:lnTo>
                  <a:pt x="1170432" y="0"/>
                </a:lnTo>
                <a:lnTo>
                  <a:pt x="1170432" y="15240"/>
                </a:lnTo>
                <a:lnTo>
                  <a:pt x="585216" y="15240"/>
                </a:lnTo>
                <a:lnTo>
                  <a:pt x="0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Franklin Gothic Medium" panose="020B0603020102020204" pitchFamily="34" charset="0"/>
            </a:endParaRPr>
          </a:p>
        </p:txBody>
      </p:sp>
      <p:sp>
        <p:nvSpPr>
          <p:cNvPr id="1048660" name="text 1"/>
          <p:cNvSpPr txBox="1"/>
          <p:nvPr/>
        </p:nvSpPr>
        <p:spPr>
          <a:xfrm>
            <a:off x="2251974" y="2877504"/>
            <a:ext cx="2792239" cy="2800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820" b="1" i="1" spc="10" dirty="0">
                <a:latin typeface="Franklin Gothic Medium" panose="020B0603020102020204" pitchFamily="34" charset="0"/>
                <a:cs typeface="Arial"/>
              </a:rPr>
              <a:t>lipase </a:t>
            </a:r>
            <a:r>
              <a:rPr sz="1820" spc="10" dirty="0">
                <a:latin typeface="Franklin Gothic Medium" panose="020B0603020102020204" pitchFamily="34" charset="0"/>
                <a:cs typeface="Arial"/>
              </a:rPr>
              <a:t>yang berfungsi untuk</a:t>
            </a:r>
            <a:endParaRPr sz="18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61" name="text 1"/>
          <p:cNvSpPr txBox="1"/>
          <p:nvPr/>
        </p:nvSpPr>
        <p:spPr>
          <a:xfrm>
            <a:off x="1543339" y="3105457"/>
            <a:ext cx="4128053" cy="2800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820" spc="10" dirty="0">
                <a:latin typeface="Franklin Gothic Medium" panose="020B0603020102020204" pitchFamily="34" charset="0"/>
                <a:cs typeface="Arial"/>
              </a:rPr>
              <a:t>memecahkan lemak agar menjadi asam</a:t>
            </a:r>
            <a:endParaRPr sz="18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62" name="text 1"/>
          <p:cNvSpPr txBox="1"/>
          <p:nvPr/>
        </p:nvSpPr>
        <p:spPr>
          <a:xfrm>
            <a:off x="1211055" y="3289219"/>
            <a:ext cx="2301849" cy="5878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414">
              <a:lnSpc>
                <a:spcPct val="100000"/>
              </a:lnSpc>
            </a:pPr>
            <a:r>
              <a:rPr lang="en-US" sz="1820" spc="10" dirty="0">
                <a:latin typeface="Franklin Gothic Medium" panose="020B0603020102020204" pitchFamily="34" charset="0"/>
                <a:cs typeface="Arial"/>
              </a:rPr>
              <a:t>    </a:t>
            </a:r>
            <a:r>
              <a:rPr sz="1820" spc="10" dirty="0">
                <a:latin typeface="Franklin Gothic Medium" panose="020B0603020102020204" pitchFamily="34" charset="0"/>
                <a:cs typeface="Arial"/>
              </a:rPr>
              <a:t>lemak dan gliserol.</a:t>
            </a:r>
            <a:endParaRPr sz="1800" dirty="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2000" b="1" i="1" spc="10" dirty="0">
                <a:latin typeface="Franklin Gothic Medium" panose="020B0603020102020204" pitchFamily="34" charset="0"/>
                <a:cs typeface="Arial"/>
              </a:rPr>
              <a:t>Enzim</a:t>
            </a:r>
            <a:endParaRPr sz="20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63" name="object 15"/>
          <p:cNvSpPr/>
          <p:nvPr/>
        </p:nvSpPr>
        <p:spPr>
          <a:xfrm>
            <a:off x="1543085" y="3843381"/>
            <a:ext cx="1156716" cy="15240"/>
          </a:xfrm>
          <a:custGeom>
            <a:avLst/>
            <a:gdLst/>
            <a:ahLst/>
            <a:cxnLst/>
            <a:rect l="l" t="t" r="r" b="b"/>
            <a:pathLst>
              <a:path w="1156716" h="15240">
                <a:moveTo>
                  <a:pt x="0" y="15240"/>
                </a:moveTo>
                <a:lnTo>
                  <a:pt x="0" y="0"/>
                </a:lnTo>
                <a:lnTo>
                  <a:pt x="1156716" y="0"/>
                </a:lnTo>
                <a:lnTo>
                  <a:pt x="1156716" y="15240"/>
                </a:lnTo>
                <a:lnTo>
                  <a:pt x="0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Franklin Gothic Medium" panose="020B0603020102020204" pitchFamily="34" charset="0"/>
            </a:endParaRPr>
          </a:p>
        </p:txBody>
      </p:sp>
      <p:sp>
        <p:nvSpPr>
          <p:cNvPr id="1048664" name="text 1"/>
          <p:cNvSpPr txBox="1"/>
          <p:nvPr/>
        </p:nvSpPr>
        <p:spPr>
          <a:xfrm>
            <a:off x="2282003" y="3578137"/>
            <a:ext cx="3712042" cy="2800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820" b="1" i="1" spc="10" dirty="0">
                <a:latin typeface="Franklin Gothic Medium" panose="020B0603020102020204" pitchFamily="34" charset="0"/>
                <a:cs typeface="Arial"/>
              </a:rPr>
              <a:t>renin </a:t>
            </a:r>
            <a:r>
              <a:rPr sz="1820" spc="10" dirty="0">
                <a:latin typeface="Franklin Gothic Medium" panose="020B0603020102020204" pitchFamily="34" charset="0"/>
                <a:cs typeface="Arial"/>
              </a:rPr>
              <a:t>yang berfungsi mengendapkan</a:t>
            </a:r>
            <a:endParaRPr sz="18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65" name="text 1"/>
          <p:cNvSpPr txBox="1"/>
          <p:nvPr/>
        </p:nvSpPr>
        <p:spPr>
          <a:xfrm>
            <a:off x="1543339" y="3822119"/>
            <a:ext cx="4234621" cy="2800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820" spc="10" dirty="0">
                <a:latin typeface="Franklin Gothic Medium" panose="020B0603020102020204" pitchFamily="34" charset="0"/>
                <a:cs typeface="Arial"/>
              </a:rPr>
              <a:t>atau menggumpalkan protein yang ada di</a:t>
            </a:r>
            <a:endParaRPr sz="18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66" name="text 1"/>
          <p:cNvSpPr txBox="1"/>
          <p:nvPr/>
        </p:nvSpPr>
        <p:spPr>
          <a:xfrm>
            <a:off x="1211055" y="4020489"/>
            <a:ext cx="2862322" cy="5832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414">
              <a:lnSpc>
                <a:spcPct val="100000"/>
              </a:lnSpc>
            </a:pPr>
            <a:r>
              <a:rPr lang="en-US" sz="1790" spc="10" dirty="0">
                <a:latin typeface="Franklin Gothic Medium" panose="020B0603020102020204" pitchFamily="34" charset="0"/>
                <a:cs typeface="Arial"/>
              </a:rPr>
              <a:t>    </a:t>
            </a:r>
            <a:r>
              <a:rPr sz="1790" spc="10" dirty="0" err="1">
                <a:latin typeface="Franklin Gothic Medium" panose="020B0603020102020204" pitchFamily="34" charset="0"/>
                <a:cs typeface="Arial"/>
              </a:rPr>
              <a:t>dalam</a:t>
            </a:r>
            <a:r>
              <a:rPr sz="1790" spc="10" dirty="0">
                <a:latin typeface="Franklin Gothic Medium" panose="020B0603020102020204" pitchFamily="34" charset="0"/>
                <a:cs typeface="Arial"/>
              </a:rPr>
              <a:t> susu dari air susu.</a:t>
            </a:r>
            <a:endParaRPr sz="1700" dirty="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2000" b="1" i="1" spc="10" dirty="0">
                <a:latin typeface="Franklin Gothic Medium" panose="020B0603020102020204" pitchFamily="34" charset="0"/>
                <a:cs typeface="Arial"/>
              </a:rPr>
              <a:t>Enzim</a:t>
            </a:r>
            <a:endParaRPr sz="20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67" name="object 16"/>
          <p:cNvSpPr/>
          <p:nvPr/>
        </p:nvSpPr>
        <p:spPr>
          <a:xfrm>
            <a:off x="1543085" y="4559661"/>
            <a:ext cx="1225296" cy="15240"/>
          </a:xfrm>
          <a:custGeom>
            <a:avLst/>
            <a:gdLst/>
            <a:ahLst/>
            <a:cxnLst/>
            <a:rect l="l" t="t" r="r" b="b"/>
            <a:pathLst>
              <a:path w="1225296" h="15240">
                <a:moveTo>
                  <a:pt x="0" y="0"/>
                </a:moveTo>
                <a:lnTo>
                  <a:pt x="612648" y="0"/>
                </a:lnTo>
                <a:lnTo>
                  <a:pt x="1225296" y="0"/>
                </a:lnTo>
                <a:lnTo>
                  <a:pt x="1225296" y="15240"/>
                </a:lnTo>
                <a:lnTo>
                  <a:pt x="612648" y="15240"/>
                </a:lnTo>
                <a:lnTo>
                  <a:pt x="0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Franklin Gothic Medium" panose="020B0603020102020204" pitchFamily="34" charset="0"/>
            </a:endParaRPr>
          </a:p>
        </p:txBody>
      </p:sp>
      <p:sp>
        <p:nvSpPr>
          <p:cNvPr id="1048668" name="text 1"/>
          <p:cNvSpPr txBox="1"/>
          <p:nvPr/>
        </p:nvSpPr>
        <p:spPr>
          <a:xfrm>
            <a:off x="2237032" y="4325039"/>
            <a:ext cx="3401957" cy="2708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760" b="1" i="1" spc="10" dirty="0">
                <a:latin typeface="Franklin Gothic Medium" panose="020B0603020102020204" pitchFamily="34" charset="0"/>
                <a:cs typeface="Arial"/>
              </a:rPr>
              <a:t>mukus</a:t>
            </a:r>
            <a:r>
              <a:rPr sz="1760" spc="10" dirty="0">
                <a:latin typeface="Franklin Gothic Medium" panose="020B0603020102020204" pitchFamily="34" charset="0"/>
                <a:cs typeface="Arial"/>
              </a:rPr>
              <a:t>,enzim </a:t>
            </a:r>
            <a:r>
              <a:rPr sz="1760" spc="10" dirty="0" err="1">
                <a:latin typeface="Franklin Gothic Medium" panose="020B0603020102020204" pitchFamily="34" charset="0"/>
                <a:cs typeface="Arial"/>
              </a:rPr>
              <a:t>inilah</a:t>
            </a:r>
            <a:r>
              <a:rPr sz="1760" spc="10" dirty="0">
                <a:latin typeface="Franklin Gothic Medium" panose="020B0603020102020204" pitchFamily="34" charset="0"/>
                <a:cs typeface="Arial"/>
              </a:rPr>
              <a:t> </a:t>
            </a:r>
            <a:r>
              <a:rPr lang="en-US" sz="1760" spc="10" dirty="0">
                <a:latin typeface="Franklin Gothic Medium" panose="020B0603020102020204" pitchFamily="34" charset="0"/>
                <a:cs typeface="Arial"/>
              </a:rPr>
              <a:t>y</a:t>
            </a:r>
            <a:r>
              <a:rPr sz="1760" spc="10" dirty="0">
                <a:latin typeface="Franklin Gothic Medium" panose="020B0603020102020204" pitchFamily="34" charset="0"/>
                <a:cs typeface="Arial"/>
              </a:rPr>
              <a:t>ang </a:t>
            </a:r>
            <a:r>
              <a:rPr sz="1760" spc="10" dirty="0" err="1">
                <a:latin typeface="Franklin Gothic Medium" panose="020B0603020102020204" pitchFamily="34" charset="0"/>
                <a:cs typeface="Arial"/>
              </a:rPr>
              <a:t>berfung</a:t>
            </a:r>
            <a:r>
              <a:rPr lang="en-US" sz="1760" spc="10" dirty="0" err="1">
                <a:latin typeface="Franklin Gothic Medium" panose="020B0603020102020204" pitchFamily="34" charset="0"/>
                <a:cs typeface="Arial"/>
              </a:rPr>
              <a:t>s</a:t>
            </a:r>
            <a:r>
              <a:rPr sz="1760" spc="10" dirty="0" err="1">
                <a:latin typeface="Franklin Gothic Medium" panose="020B0603020102020204" pitchFamily="34" charset="0"/>
                <a:cs typeface="Arial"/>
              </a:rPr>
              <a:t>i</a:t>
            </a:r>
            <a:endParaRPr sz="17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69" name="text 1"/>
          <p:cNvSpPr txBox="1"/>
          <p:nvPr/>
        </p:nvSpPr>
        <p:spPr>
          <a:xfrm>
            <a:off x="1543339" y="4538399"/>
            <a:ext cx="3975127" cy="2800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820" spc="10" dirty="0">
                <a:latin typeface="Franklin Gothic Medium" panose="020B0603020102020204" pitchFamily="34" charset="0"/>
                <a:cs typeface="Arial"/>
              </a:rPr>
              <a:t>melindungi dinding lambung dari asam</a:t>
            </a:r>
            <a:endParaRPr sz="18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70" name="text 1"/>
          <p:cNvSpPr txBox="1"/>
          <p:nvPr/>
        </p:nvSpPr>
        <p:spPr>
          <a:xfrm>
            <a:off x="1543339" y="4751447"/>
            <a:ext cx="4038670" cy="2800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820" spc="10" dirty="0">
                <a:latin typeface="Franklin Gothic Medium" panose="020B0603020102020204" pitchFamily="34" charset="0"/>
                <a:cs typeface="Arial"/>
              </a:rPr>
              <a:t>HCL yang bisa menyebabkan kerusakan</a:t>
            </a:r>
            <a:endParaRPr sz="18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71" name="text 1"/>
          <p:cNvSpPr txBox="1"/>
          <p:nvPr/>
        </p:nvSpPr>
        <p:spPr>
          <a:xfrm>
            <a:off x="1543339" y="4965372"/>
            <a:ext cx="1759777" cy="2800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820" spc="10" dirty="0">
                <a:latin typeface="Franklin Gothic Medium" panose="020B0603020102020204" pitchFamily="34" charset="0"/>
                <a:cs typeface="Arial"/>
              </a:rPr>
              <a:t>dinding lambung.</a:t>
            </a:r>
            <a:endParaRPr sz="18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72" name="text 1"/>
          <p:cNvSpPr txBox="1"/>
          <p:nvPr/>
        </p:nvSpPr>
        <p:spPr>
          <a:xfrm>
            <a:off x="6342796" y="1612552"/>
            <a:ext cx="2286139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500" spc="10" dirty="0">
                <a:latin typeface="Franklin Gothic Medium" panose="020B0603020102020204" pitchFamily="34" charset="0"/>
                <a:cs typeface="Arial"/>
              </a:rPr>
              <a:t>Fungsi Lambung</a:t>
            </a:r>
            <a:endParaRPr sz="25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73" name="text 1"/>
          <p:cNvSpPr txBox="1"/>
          <p:nvPr/>
        </p:nvSpPr>
        <p:spPr>
          <a:xfrm>
            <a:off x="6371752" y="1950315"/>
            <a:ext cx="4450898" cy="3139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04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2040" spc="10" dirty="0">
                <a:latin typeface="Franklin Gothic Medium" panose="020B0603020102020204" pitchFamily="34" charset="0"/>
                <a:cs typeface="Arial"/>
              </a:rPr>
              <a:t>Secara mekanik, lambung berfungsi</a:t>
            </a:r>
            <a:endParaRPr sz="20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74" name="text 1"/>
          <p:cNvSpPr txBox="1"/>
          <p:nvPr/>
        </p:nvSpPr>
        <p:spPr>
          <a:xfrm>
            <a:off x="6508912" y="2228315"/>
            <a:ext cx="3881191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US" sz="2190" spc="10" dirty="0">
                <a:latin typeface="Franklin Gothic Medium" panose="020B0603020102020204" pitchFamily="34" charset="0"/>
                <a:cs typeface="Arial"/>
              </a:rPr>
              <a:t>   </a:t>
            </a:r>
            <a:r>
              <a:rPr sz="2190" spc="10" dirty="0" err="1">
                <a:latin typeface="Franklin Gothic Medium" panose="020B0603020102020204" pitchFamily="34" charset="0"/>
                <a:cs typeface="Arial"/>
              </a:rPr>
              <a:t>menggerus</a:t>
            </a:r>
            <a:r>
              <a:rPr sz="2190" spc="10" dirty="0">
                <a:latin typeface="Franklin Gothic Medium" panose="020B0603020102020204" pitchFamily="34" charset="0"/>
                <a:cs typeface="Arial"/>
              </a:rPr>
              <a:t> makanan menjadi</a:t>
            </a:r>
            <a:endParaRPr sz="21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75" name="text 1"/>
          <p:cNvSpPr txBox="1"/>
          <p:nvPr/>
        </p:nvSpPr>
        <p:spPr>
          <a:xfrm>
            <a:off x="6371752" y="2484862"/>
            <a:ext cx="4270015" cy="6832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>
              <a:lnSpc>
                <a:spcPct val="100000"/>
              </a:lnSpc>
            </a:pPr>
            <a:r>
              <a:rPr lang="en-US" sz="2400" spc="10" dirty="0">
                <a:latin typeface="Franklin Gothic Medium" panose="020B0603020102020204" pitchFamily="34" charset="0"/>
                <a:cs typeface="Arial"/>
              </a:rPr>
              <a:t>   </a:t>
            </a:r>
            <a:r>
              <a:rPr sz="2400" spc="10" dirty="0">
                <a:latin typeface="Franklin Gothic Medium" panose="020B0603020102020204" pitchFamily="34" charset="0"/>
                <a:cs typeface="Arial"/>
              </a:rPr>
              <a:t>chyme</a:t>
            </a:r>
            <a:endParaRPr sz="2400" dirty="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4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2040" spc="10" dirty="0">
                <a:latin typeface="Franklin Gothic Medium" panose="020B0603020102020204" pitchFamily="34" charset="0"/>
                <a:cs typeface="Arial"/>
              </a:rPr>
              <a:t>Secara kimiawi, lambung memiliki</a:t>
            </a:r>
            <a:endParaRPr sz="20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76" name="text 1"/>
          <p:cNvSpPr txBox="1"/>
          <p:nvPr/>
        </p:nvSpPr>
        <p:spPr>
          <a:xfrm>
            <a:off x="6511832" y="3099199"/>
            <a:ext cx="4476995" cy="6740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US" sz="2190" spc="10" dirty="0">
                <a:latin typeface="Franklin Gothic Medium" panose="020B0603020102020204" pitchFamily="34" charset="0"/>
                <a:cs typeface="Arial"/>
              </a:rPr>
              <a:t>   </a:t>
            </a:r>
            <a:r>
              <a:rPr sz="2190" spc="10" dirty="0" err="1">
                <a:latin typeface="Franklin Gothic Medium" panose="020B0603020102020204" pitchFamily="34" charset="0"/>
                <a:cs typeface="Arial"/>
              </a:rPr>
              <a:t>getah</a:t>
            </a:r>
            <a:r>
              <a:rPr sz="2190" spc="10" dirty="0">
                <a:latin typeface="Franklin Gothic Medium" panose="020B0603020102020204" pitchFamily="34" charset="0"/>
                <a:cs typeface="Arial"/>
              </a:rPr>
              <a:t> </a:t>
            </a:r>
            <a:r>
              <a:rPr sz="2190" spc="10" dirty="0" err="1">
                <a:latin typeface="Franklin Gothic Medium" panose="020B0603020102020204" pitchFamily="34" charset="0"/>
                <a:cs typeface="Arial"/>
              </a:rPr>
              <a:t>lambung</a:t>
            </a:r>
            <a:r>
              <a:rPr lang="en-US" sz="2190" spc="10" dirty="0">
                <a:latin typeface="Franklin Gothic Medium" panose="020B0603020102020204" pitchFamily="34" charset="0"/>
                <a:cs typeface="Arial"/>
              </a:rPr>
              <a:t> (gastric juice)</a:t>
            </a:r>
            <a:r>
              <a:rPr sz="2190" spc="10" dirty="0">
                <a:latin typeface="Franklin Gothic Medium" panose="020B0603020102020204" pitchFamily="34" charset="0"/>
                <a:cs typeface="Arial"/>
              </a:rPr>
              <a:t> yang </a:t>
            </a:r>
            <a:endParaRPr lang="en-US" sz="2190" spc="10" dirty="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lang="en-US" sz="2190" spc="10" dirty="0">
                <a:latin typeface="Franklin Gothic Medium" panose="020B0603020102020204" pitchFamily="34" charset="0"/>
                <a:cs typeface="Arial"/>
              </a:rPr>
              <a:t>   </a:t>
            </a:r>
            <a:r>
              <a:rPr sz="2190" spc="10" dirty="0" err="1">
                <a:latin typeface="Franklin Gothic Medium" panose="020B0603020102020204" pitchFamily="34" charset="0"/>
                <a:cs typeface="Arial"/>
              </a:rPr>
              <a:t>mencerna</a:t>
            </a:r>
            <a:endParaRPr sz="21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77" name="text 1"/>
          <p:cNvSpPr txBox="1"/>
          <p:nvPr/>
        </p:nvSpPr>
        <p:spPr>
          <a:xfrm>
            <a:off x="7847279" y="3429000"/>
            <a:ext cx="3981988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US" sz="2190" spc="10" dirty="0">
                <a:latin typeface="Franklin Gothic Medium" panose="020B0603020102020204" pitchFamily="34" charset="0"/>
                <a:cs typeface="Arial"/>
              </a:rPr>
              <a:t>   </a:t>
            </a:r>
            <a:r>
              <a:rPr sz="2190" spc="10" dirty="0" err="1">
                <a:latin typeface="Franklin Gothic Medium" panose="020B0603020102020204" pitchFamily="34" charset="0"/>
                <a:cs typeface="Arial"/>
              </a:rPr>
              <a:t>makanan</a:t>
            </a:r>
            <a:r>
              <a:rPr sz="2190" spc="10" dirty="0">
                <a:latin typeface="Franklin Gothic Medium" panose="020B0603020102020204" pitchFamily="34" charset="0"/>
                <a:cs typeface="Arial"/>
              </a:rPr>
              <a:t> secara </a:t>
            </a:r>
            <a:r>
              <a:rPr sz="2190" spc="10" dirty="0" err="1">
                <a:latin typeface="Franklin Gothic Medium" panose="020B0603020102020204" pitchFamily="34" charset="0"/>
                <a:cs typeface="Arial"/>
              </a:rPr>
              <a:t>kimiawi</a:t>
            </a:r>
            <a:r>
              <a:rPr sz="2190" spc="10" dirty="0">
                <a:latin typeface="Franklin Gothic Medium" panose="020B0603020102020204" pitchFamily="34" charset="0"/>
                <a:cs typeface="Arial"/>
              </a:rPr>
              <a:t> </a:t>
            </a:r>
            <a:r>
              <a:rPr sz="2190" spc="10" dirty="0" err="1">
                <a:latin typeface="Franklin Gothic Medium" panose="020B0603020102020204" pitchFamily="34" charset="0"/>
                <a:cs typeface="Arial"/>
              </a:rPr>
              <a:t>atau</a:t>
            </a:r>
            <a:endParaRPr sz="21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78" name="text 1"/>
          <p:cNvSpPr txBox="1"/>
          <p:nvPr/>
        </p:nvSpPr>
        <p:spPr>
          <a:xfrm>
            <a:off x="6371752" y="3717469"/>
            <a:ext cx="4373248" cy="6740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>
              <a:lnSpc>
                <a:spcPct val="100000"/>
              </a:lnSpc>
            </a:pPr>
            <a:r>
              <a:rPr lang="en-US" sz="2400" spc="10" dirty="0">
                <a:latin typeface="Franklin Gothic Medium" panose="020B0603020102020204" pitchFamily="34" charset="0"/>
                <a:cs typeface="Arial"/>
              </a:rPr>
              <a:t>   </a:t>
            </a:r>
            <a:r>
              <a:rPr sz="2400" spc="10" dirty="0" err="1">
                <a:latin typeface="Franklin Gothic Medium" panose="020B0603020102020204" pitchFamily="34" charset="0"/>
                <a:cs typeface="Arial"/>
              </a:rPr>
              <a:t>enzimatik</a:t>
            </a:r>
            <a:endParaRPr sz="2400" dirty="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98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1980" spc="10" dirty="0">
                <a:latin typeface="Franklin Gothic Medium" panose="020B0603020102020204" pitchFamily="34" charset="0"/>
                <a:cs typeface="Arial"/>
              </a:rPr>
              <a:t>Dengan HCl bisa membunuh kuman-</a:t>
            </a:r>
            <a:endParaRPr sz="19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79" name="text 1"/>
          <p:cNvSpPr txBox="1"/>
          <p:nvPr/>
        </p:nvSpPr>
        <p:spPr>
          <a:xfrm>
            <a:off x="6508912" y="4306719"/>
            <a:ext cx="1069267" cy="337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US" sz="2190" spc="10" dirty="0">
                <a:latin typeface="Franklin Gothic Medium" panose="020B0603020102020204" pitchFamily="34" charset="0"/>
                <a:cs typeface="Arial"/>
              </a:rPr>
              <a:t>   </a:t>
            </a:r>
            <a:r>
              <a:rPr sz="2190" spc="10" dirty="0" err="1">
                <a:latin typeface="Franklin Gothic Medium" panose="020B0603020102020204" pitchFamily="34" charset="0"/>
                <a:cs typeface="Arial"/>
              </a:rPr>
              <a:t>kuman</a:t>
            </a:r>
            <a:endParaRPr sz="21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80" name="Tampungan Konten 31"/>
          <p:cNvSpPr>
            <a:spLocks noGrp="1"/>
          </p:cNvSpPr>
          <p:nvPr>
            <p:ph idx="1"/>
          </p:nvPr>
        </p:nvSpPr>
        <p:spPr>
          <a:xfrm>
            <a:off x="1371600" y="5429254"/>
            <a:ext cx="9601200" cy="3581400"/>
          </a:xfrm>
        </p:spPr>
        <p:txBody>
          <a:bodyPr/>
          <a:lstStyle/>
          <a:p>
            <a:pPr marL="0" indent="0">
              <a:buNone/>
            </a:pPr>
            <a:endParaRPr lang="id-ID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Judu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Kelenjar Pankreas</a:t>
            </a:r>
          </a:p>
        </p:txBody>
      </p:sp>
      <p:sp>
        <p:nvSpPr>
          <p:cNvPr id="1048682" name="Tampungan Konten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2097160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20" y="2095501"/>
            <a:ext cx="4754880" cy="3771899"/>
          </a:xfrm>
          <a:prstGeom prst="rect">
            <a:avLst/>
          </a:prstGeom>
        </p:spPr>
      </p:pic>
      <p:sp>
        <p:nvSpPr>
          <p:cNvPr id="1048683" name="text 1"/>
          <p:cNvSpPr txBox="1"/>
          <p:nvPr/>
        </p:nvSpPr>
        <p:spPr>
          <a:xfrm>
            <a:off x="6595978" y="1960339"/>
            <a:ext cx="4576381" cy="12095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❑</a:t>
            </a:r>
            <a:r>
              <a:rPr sz="2500" spc="10" dirty="0">
                <a:latin typeface="Franklin Gothic Medium" panose="020B0603020102020204" pitchFamily="34" charset="0"/>
                <a:cs typeface="Arial"/>
              </a:rPr>
              <a:t>Kelenjar pankreas merupakan</a:t>
            </a:r>
            <a:endParaRPr sz="2500">
              <a:latin typeface="Franklin Gothic Medium" panose="020B0603020102020204" pitchFamily="34" charset="0"/>
              <a:cs typeface="Arial"/>
            </a:endParaRPr>
          </a:p>
          <a:p>
            <a:pPr marL="91439">
              <a:lnSpc>
                <a:spcPct val="100000"/>
              </a:lnSpc>
            </a:pPr>
            <a:r>
              <a:rPr sz="2560" spc="10" dirty="0">
                <a:latin typeface="Franklin Gothic Medium" panose="020B0603020102020204" pitchFamily="34" charset="0"/>
                <a:cs typeface="Arial"/>
              </a:rPr>
              <a:t>kelenjar endokrin (hormon) dan</a:t>
            </a:r>
            <a:endParaRPr sz="2500">
              <a:latin typeface="Franklin Gothic Medium" panose="020B0603020102020204" pitchFamily="34" charset="0"/>
              <a:cs typeface="Arial"/>
            </a:endParaRPr>
          </a:p>
          <a:p>
            <a:pPr marL="91439">
              <a:lnSpc>
                <a:spcPct val="100000"/>
              </a:lnSpc>
            </a:pPr>
            <a:r>
              <a:rPr sz="2800" spc="10" dirty="0">
                <a:latin typeface="Franklin Gothic Medium" panose="020B0603020102020204" pitchFamily="34" charset="0"/>
                <a:cs typeface="Arial"/>
              </a:rPr>
              <a:t>kelenjar eksokrin (enzim)</a:t>
            </a:r>
            <a:endParaRPr sz="28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84" name="text 1"/>
          <p:cNvSpPr txBox="1"/>
          <p:nvPr/>
        </p:nvSpPr>
        <p:spPr>
          <a:xfrm>
            <a:off x="6595978" y="3291045"/>
            <a:ext cx="4028603" cy="8156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❑</a:t>
            </a:r>
            <a:r>
              <a:rPr sz="2500" spc="10" dirty="0">
                <a:latin typeface="Franklin Gothic Medium" panose="020B0603020102020204" pitchFamily="34" charset="0"/>
                <a:cs typeface="Arial"/>
              </a:rPr>
              <a:t>Enzim-enzim pada kelenjar</a:t>
            </a:r>
            <a:endParaRPr sz="2500">
              <a:latin typeface="Franklin Gothic Medium" panose="020B0603020102020204" pitchFamily="34" charset="0"/>
              <a:cs typeface="Arial"/>
            </a:endParaRPr>
          </a:p>
          <a:p>
            <a:pPr marL="91439">
              <a:lnSpc>
                <a:spcPct val="100000"/>
              </a:lnSpc>
            </a:pPr>
            <a:r>
              <a:rPr sz="2800" spc="10" dirty="0">
                <a:latin typeface="Franklin Gothic Medium" panose="020B0603020102020204" pitchFamily="34" charset="0"/>
                <a:cs typeface="Arial"/>
              </a:rPr>
              <a:t>pankreas</a:t>
            </a:r>
            <a:endParaRPr sz="28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85" name="text 1"/>
          <p:cNvSpPr txBox="1"/>
          <p:nvPr/>
        </p:nvSpPr>
        <p:spPr>
          <a:xfrm>
            <a:off x="6723994" y="4113574"/>
            <a:ext cx="853439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•  </a:t>
            </a:r>
            <a:r>
              <a:rPr sz="1740" b="1" i="1" spc="10" dirty="0">
                <a:latin typeface="Franklin Gothic Medium" panose="020B0603020102020204" pitchFamily="34" charset="0"/>
                <a:cs typeface="Arial"/>
              </a:rPr>
              <a:t>Enzim</a:t>
            </a:r>
            <a:endParaRPr sz="17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86" name="object 18"/>
          <p:cNvSpPr/>
          <p:nvPr/>
        </p:nvSpPr>
        <p:spPr>
          <a:xfrm>
            <a:off x="6860392" y="4411135"/>
            <a:ext cx="1833372" cy="18288"/>
          </a:xfrm>
          <a:custGeom>
            <a:avLst/>
            <a:gdLst/>
            <a:ahLst/>
            <a:cxnLst/>
            <a:rect l="l" t="t" r="r" b="b"/>
            <a:pathLst>
              <a:path w="1833372" h="18288">
                <a:moveTo>
                  <a:pt x="0" y="0"/>
                </a:moveTo>
                <a:lnTo>
                  <a:pt x="916685" y="0"/>
                </a:lnTo>
                <a:lnTo>
                  <a:pt x="1833372" y="0"/>
                </a:lnTo>
                <a:lnTo>
                  <a:pt x="1833372" y="18288"/>
                </a:lnTo>
                <a:lnTo>
                  <a:pt x="916685" y="18288"/>
                </a:lnTo>
                <a:lnTo>
                  <a:pt x="0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Franklin Gothic Medium" panose="020B0603020102020204" pitchFamily="34" charset="0"/>
            </a:endParaRPr>
          </a:p>
        </p:txBody>
      </p:sp>
      <p:sp>
        <p:nvSpPr>
          <p:cNvPr id="1048687" name="text 1"/>
          <p:cNvSpPr txBox="1"/>
          <p:nvPr/>
        </p:nvSpPr>
        <p:spPr>
          <a:xfrm>
            <a:off x="7603342" y="4115402"/>
            <a:ext cx="3512372" cy="3185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070" b="1" i="1" spc="10" dirty="0">
                <a:latin typeface="Franklin Gothic Medium" panose="020B0603020102020204" pitchFamily="34" charset="0"/>
                <a:cs typeface="Arial"/>
              </a:rPr>
              <a:t>protease </a:t>
            </a:r>
            <a:r>
              <a:rPr sz="2070" spc="10" dirty="0">
                <a:latin typeface="Franklin Gothic Medium" panose="020B0603020102020204" pitchFamily="34" charset="0"/>
                <a:cs typeface="Arial"/>
              </a:rPr>
              <a:t>→  mencerna protein</a:t>
            </a:r>
            <a:endParaRPr sz="20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88" name="text 1"/>
          <p:cNvSpPr txBox="1"/>
          <p:nvPr/>
        </p:nvSpPr>
        <p:spPr>
          <a:xfrm>
            <a:off x="6723994" y="4518958"/>
            <a:ext cx="853439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•  </a:t>
            </a:r>
            <a:r>
              <a:rPr sz="1740" b="1" i="1" spc="10" dirty="0">
                <a:latin typeface="Franklin Gothic Medium" panose="020B0603020102020204" pitchFamily="34" charset="0"/>
                <a:cs typeface="Arial"/>
              </a:rPr>
              <a:t>Enzim</a:t>
            </a:r>
            <a:endParaRPr sz="17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89" name="object 19"/>
          <p:cNvSpPr/>
          <p:nvPr/>
        </p:nvSpPr>
        <p:spPr>
          <a:xfrm>
            <a:off x="6860392" y="4816519"/>
            <a:ext cx="2808732" cy="18288"/>
          </a:xfrm>
          <a:custGeom>
            <a:avLst/>
            <a:gdLst/>
            <a:ahLst/>
            <a:cxnLst/>
            <a:rect l="l" t="t" r="r" b="b"/>
            <a:pathLst>
              <a:path w="2808732" h="18288">
                <a:moveTo>
                  <a:pt x="0" y="0"/>
                </a:moveTo>
                <a:lnTo>
                  <a:pt x="936244" y="0"/>
                </a:lnTo>
                <a:lnTo>
                  <a:pt x="1872488" y="0"/>
                </a:lnTo>
                <a:lnTo>
                  <a:pt x="2808732" y="0"/>
                </a:lnTo>
                <a:lnTo>
                  <a:pt x="2808732" y="18288"/>
                </a:lnTo>
                <a:lnTo>
                  <a:pt x="1872488" y="18288"/>
                </a:lnTo>
                <a:lnTo>
                  <a:pt x="936244" y="18288"/>
                </a:lnTo>
                <a:lnTo>
                  <a:pt x="0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Franklin Gothic Medium" panose="020B0603020102020204" pitchFamily="34" charset="0"/>
            </a:endParaRPr>
          </a:p>
        </p:txBody>
      </p:sp>
      <p:sp>
        <p:nvSpPr>
          <p:cNvPr id="1048690" name="text 1"/>
          <p:cNvSpPr txBox="1"/>
          <p:nvPr/>
        </p:nvSpPr>
        <p:spPr>
          <a:xfrm>
            <a:off x="6861154" y="4520787"/>
            <a:ext cx="3304431" cy="10202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187">
              <a:lnSpc>
                <a:spcPct val="100000"/>
              </a:lnSpc>
            </a:pPr>
            <a:r>
              <a:rPr sz="2040" b="1" i="1" spc="10" dirty="0">
                <a:latin typeface="Franklin Gothic Medium" panose="020B0603020102020204" pitchFamily="34" charset="0"/>
                <a:cs typeface="Arial"/>
              </a:rPr>
              <a:t>amilase pankreas </a:t>
            </a:r>
            <a:r>
              <a:rPr sz="2040" spc="10" dirty="0">
                <a:latin typeface="Franklin Gothic Medium" panose="020B0603020102020204" pitchFamily="34" charset="0"/>
                <a:cs typeface="Arial"/>
              </a:rPr>
              <a:t>→</a:t>
            </a:r>
            <a:endParaRPr sz="200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190" spc="10" dirty="0">
                <a:latin typeface="Franklin Gothic Medium" panose="020B0603020102020204" pitchFamily="34" charset="0"/>
                <a:cs typeface="Arial"/>
              </a:rPr>
              <a:t>mencerna amilum menjadi</a:t>
            </a:r>
            <a:endParaRPr sz="210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latin typeface="Franklin Gothic Medium" panose="020B0603020102020204" pitchFamily="34" charset="0"/>
                <a:cs typeface="Arial"/>
              </a:rPr>
              <a:t>disakarida</a:t>
            </a:r>
            <a:endParaRPr sz="24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91" name="text 1"/>
          <p:cNvSpPr txBox="1"/>
          <p:nvPr/>
        </p:nvSpPr>
        <p:spPr>
          <a:xfrm>
            <a:off x="6723994" y="5582964"/>
            <a:ext cx="853439" cy="267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•  </a:t>
            </a:r>
            <a:r>
              <a:rPr sz="1740" b="1" i="1" spc="10" dirty="0">
                <a:latin typeface="Franklin Gothic Medium" panose="020B0603020102020204" pitchFamily="34" charset="0"/>
                <a:cs typeface="Arial"/>
              </a:rPr>
              <a:t>Enzim</a:t>
            </a:r>
            <a:endParaRPr sz="17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92" name="object 20"/>
          <p:cNvSpPr/>
          <p:nvPr/>
        </p:nvSpPr>
        <p:spPr>
          <a:xfrm>
            <a:off x="6860392" y="5880271"/>
            <a:ext cx="2598420" cy="18288"/>
          </a:xfrm>
          <a:custGeom>
            <a:avLst/>
            <a:gdLst/>
            <a:ahLst/>
            <a:cxnLst/>
            <a:rect l="l" t="t" r="r" b="b"/>
            <a:pathLst>
              <a:path w="2598420" h="18288">
                <a:moveTo>
                  <a:pt x="0" y="0"/>
                </a:moveTo>
                <a:lnTo>
                  <a:pt x="866140" y="0"/>
                </a:lnTo>
                <a:lnTo>
                  <a:pt x="1732280" y="0"/>
                </a:lnTo>
                <a:lnTo>
                  <a:pt x="2598420" y="0"/>
                </a:lnTo>
                <a:lnTo>
                  <a:pt x="2598420" y="18288"/>
                </a:lnTo>
                <a:lnTo>
                  <a:pt x="1732280" y="18288"/>
                </a:lnTo>
                <a:lnTo>
                  <a:pt x="866140" y="18288"/>
                </a:lnTo>
                <a:lnTo>
                  <a:pt x="0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Franklin Gothic Medium" panose="020B0603020102020204" pitchFamily="34" charset="0"/>
            </a:endParaRPr>
          </a:p>
        </p:txBody>
      </p:sp>
      <p:sp>
        <p:nvSpPr>
          <p:cNvPr id="1048693" name="text 1"/>
          <p:cNvSpPr txBox="1"/>
          <p:nvPr/>
        </p:nvSpPr>
        <p:spPr>
          <a:xfrm>
            <a:off x="7603342" y="5584793"/>
            <a:ext cx="3314369" cy="3046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980" b="1" i="1" spc="10" dirty="0">
                <a:latin typeface="Franklin Gothic Medium" panose="020B0603020102020204" pitchFamily="34" charset="0"/>
                <a:cs typeface="Arial"/>
              </a:rPr>
              <a:t>lipase pankreas </a:t>
            </a:r>
            <a:r>
              <a:rPr sz="1980" spc="10" dirty="0">
                <a:latin typeface="Franklin Gothic Medium" panose="020B0603020102020204" pitchFamily="34" charset="0"/>
                <a:cs typeface="Arial"/>
              </a:rPr>
              <a:t>→  mencerna</a:t>
            </a:r>
            <a:endParaRPr sz="19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94" name="text 1"/>
          <p:cNvSpPr txBox="1"/>
          <p:nvPr/>
        </p:nvSpPr>
        <p:spPr>
          <a:xfrm>
            <a:off x="6861154" y="5925889"/>
            <a:ext cx="801501" cy="3508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280" spc="10" dirty="0">
                <a:latin typeface="Franklin Gothic Medium" panose="020B0603020102020204" pitchFamily="34" charset="0"/>
                <a:cs typeface="Arial"/>
              </a:rPr>
              <a:t>lemak</a:t>
            </a:r>
            <a:endParaRPr sz="22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95" name="Kotak Teks 16"/>
          <p:cNvSpPr txBox="1"/>
          <p:nvPr/>
        </p:nvSpPr>
        <p:spPr>
          <a:xfrm>
            <a:off x="5861154" y="19187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Judu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Kelenjar Pankreas</a:t>
            </a:r>
          </a:p>
        </p:txBody>
      </p:sp>
      <p:sp>
        <p:nvSpPr>
          <p:cNvPr id="1048697" name="Tampungan Konten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1048698" name="text 1"/>
          <p:cNvSpPr txBox="1"/>
          <p:nvPr/>
        </p:nvSpPr>
        <p:spPr>
          <a:xfrm>
            <a:off x="1599929" y="2022477"/>
            <a:ext cx="3474541" cy="3847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500" spc="10" dirty="0">
                <a:latin typeface="Franklin Gothic Medium" panose="020B0603020102020204" pitchFamily="34" charset="0"/>
                <a:cs typeface="Arial"/>
              </a:rPr>
              <a:t>Fungsi kelenjar pankreas</a:t>
            </a:r>
            <a:endParaRPr sz="25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99" name="text 1"/>
          <p:cNvSpPr txBox="1"/>
          <p:nvPr/>
        </p:nvSpPr>
        <p:spPr>
          <a:xfrm>
            <a:off x="1628885" y="2437964"/>
            <a:ext cx="4496130" cy="23975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04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2040" spc="10" dirty="0">
                <a:latin typeface="Franklin Gothic Medium" panose="020B0603020102020204" pitchFamily="34" charset="0"/>
                <a:cs typeface="Arial"/>
              </a:rPr>
              <a:t>Fungsi endokrin →  </a:t>
            </a:r>
            <a:r>
              <a:rPr sz="2040" b="1" spc="10" dirty="0">
                <a:latin typeface="Franklin Gothic Medium" panose="020B0603020102020204" pitchFamily="34" charset="0"/>
                <a:cs typeface="Arial"/>
              </a:rPr>
              <a:t>menghasilkan</a:t>
            </a:r>
            <a:endParaRPr sz="2000" b="1" dirty="0">
              <a:latin typeface="Franklin Gothic Medium" panose="020B0603020102020204" pitchFamily="34" charset="0"/>
              <a:cs typeface="Arial"/>
            </a:endParaRPr>
          </a:p>
          <a:p>
            <a:pPr marL="137414">
              <a:lnSpc>
                <a:spcPct val="100000"/>
              </a:lnSpc>
            </a:pPr>
            <a:r>
              <a:rPr sz="2190" b="1" spc="10" dirty="0">
                <a:latin typeface="Franklin Gothic Medium" panose="020B0603020102020204" pitchFamily="34" charset="0"/>
                <a:cs typeface="Arial"/>
              </a:rPr>
              <a:t>hormon</a:t>
            </a:r>
            <a:r>
              <a:rPr sz="2190" spc="10" dirty="0">
                <a:latin typeface="Franklin Gothic Medium" panose="020B0603020102020204" pitchFamily="34" charset="0"/>
                <a:cs typeface="Arial"/>
              </a:rPr>
              <a:t> insulin dan glukagon untuk</a:t>
            </a:r>
            <a:endParaRPr sz="2100" dirty="0">
              <a:latin typeface="Franklin Gothic Medium" panose="020B0603020102020204" pitchFamily="34" charset="0"/>
              <a:cs typeface="Arial"/>
            </a:endParaRPr>
          </a:p>
          <a:p>
            <a:pPr marL="137414">
              <a:lnSpc>
                <a:spcPct val="100000"/>
              </a:lnSpc>
            </a:pPr>
            <a:r>
              <a:rPr sz="2280" spc="10" dirty="0">
                <a:latin typeface="Franklin Gothic Medium" panose="020B0603020102020204" pitchFamily="34" charset="0"/>
                <a:cs typeface="Arial"/>
              </a:rPr>
              <a:t>mengatur kadar gula dalam darah</a:t>
            </a:r>
            <a:endParaRPr sz="2200" dirty="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4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2040" spc="10" dirty="0">
                <a:latin typeface="Franklin Gothic Medium" panose="020B0603020102020204" pitchFamily="34" charset="0"/>
                <a:cs typeface="Arial"/>
              </a:rPr>
              <a:t>Fungsi eksokrin →  </a:t>
            </a:r>
            <a:r>
              <a:rPr sz="2040" b="1" spc="10" dirty="0">
                <a:latin typeface="Franklin Gothic Medium" panose="020B0603020102020204" pitchFamily="34" charset="0"/>
                <a:cs typeface="Arial"/>
              </a:rPr>
              <a:t>mensekresikan</a:t>
            </a:r>
            <a:endParaRPr sz="2000" b="1" dirty="0">
              <a:latin typeface="Franklin Gothic Medium" panose="020B0603020102020204" pitchFamily="34" charset="0"/>
              <a:cs typeface="Arial"/>
            </a:endParaRPr>
          </a:p>
          <a:p>
            <a:pPr marL="137414">
              <a:lnSpc>
                <a:spcPct val="100000"/>
              </a:lnSpc>
            </a:pPr>
            <a:r>
              <a:rPr sz="2340" b="1" spc="10" dirty="0">
                <a:latin typeface="Franklin Gothic Medium" panose="020B0603020102020204" pitchFamily="34" charset="0"/>
                <a:cs typeface="Arial"/>
              </a:rPr>
              <a:t>enzim</a:t>
            </a:r>
            <a:r>
              <a:rPr sz="2340" spc="10" dirty="0">
                <a:latin typeface="Franklin Gothic Medium" panose="020B0603020102020204" pitchFamily="34" charset="0"/>
                <a:cs typeface="Arial"/>
              </a:rPr>
              <a:t> untuk mencerna makanan</a:t>
            </a:r>
            <a:endParaRPr sz="2300" dirty="0">
              <a:latin typeface="Franklin Gothic Medium" panose="020B0603020102020204" pitchFamily="34" charset="0"/>
              <a:cs typeface="Arial"/>
            </a:endParaRPr>
          </a:p>
          <a:p>
            <a:pPr marL="137414">
              <a:lnSpc>
                <a:spcPct val="100000"/>
              </a:lnSpc>
            </a:pPr>
            <a:r>
              <a:rPr sz="2190" spc="10" dirty="0">
                <a:latin typeface="Franklin Gothic Medium" panose="020B0603020102020204" pitchFamily="34" charset="0"/>
                <a:cs typeface="Arial"/>
              </a:rPr>
              <a:t>yang berada di usus dua belas jari</a:t>
            </a:r>
            <a:endParaRPr sz="2100" dirty="0">
              <a:latin typeface="Franklin Gothic Medium" panose="020B0603020102020204" pitchFamily="34" charset="0"/>
              <a:cs typeface="Arial"/>
            </a:endParaRPr>
          </a:p>
          <a:p>
            <a:pPr marL="137414">
              <a:lnSpc>
                <a:spcPct val="100000"/>
              </a:lnSpc>
            </a:pPr>
            <a:r>
              <a:rPr sz="2400" spc="10" dirty="0">
                <a:latin typeface="Franklin Gothic Medium" panose="020B0603020102020204" pitchFamily="34" charset="0"/>
                <a:cs typeface="Arial"/>
              </a:rPr>
              <a:t>(duodenum)</a:t>
            </a:r>
            <a:endParaRPr sz="2400" dirty="0">
              <a:latin typeface="Franklin Gothic Medium" panose="020B0603020102020204" pitchFamily="34" charset="0"/>
              <a:cs typeface="Arial"/>
            </a:endParaRPr>
          </a:p>
        </p:txBody>
      </p:sp>
      <p:pic>
        <p:nvPicPr>
          <p:cNvPr id="2097161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668" y="1872834"/>
            <a:ext cx="4754880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Judu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Hati (</a:t>
            </a:r>
            <a:r>
              <a:rPr lang="id-ID" dirty="0" err="1"/>
              <a:t>Liver</a:t>
            </a:r>
            <a:r>
              <a:rPr lang="id-ID" dirty="0"/>
              <a:t>)</a:t>
            </a:r>
          </a:p>
        </p:txBody>
      </p:sp>
      <p:pic>
        <p:nvPicPr>
          <p:cNvPr id="2097162" name="Tampungan Konten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0720" y="1721156"/>
            <a:ext cx="4726691" cy="4027141"/>
          </a:xfrm>
        </p:spPr>
      </p:pic>
      <p:sp>
        <p:nvSpPr>
          <p:cNvPr id="1048701" name="text 1"/>
          <p:cNvSpPr txBox="1"/>
          <p:nvPr/>
        </p:nvSpPr>
        <p:spPr>
          <a:xfrm>
            <a:off x="1219200" y="1752940"/>
            <a:ext cx="3900107" cy="30162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>
            <a:srgbClr val="000000"/>
          </a:fontRef>
        </p:style>
        <p:txBody>
          <a:bodyPr vert="horz" wrap="non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96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❑</a:t>
            </a:r>
            <a:r>
              <a:rPr sz="1960" spc="10" dirty="0">
                <a:latin typeface="Franklin Gothic Medium" panose="020B0603020102020204" pitchFamily="34" charset="0"/>
                <a:cs typeface="Arial"/>
              </a:rPr>
              <a:t>Hati merupakan kelenjar terbesar</a:t>
            </a:r>
            <a:endParaRPr sz="19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702" name="text 1"/>
          <p:cNvSpPr txBox="1"/>
          <p:nvPr/>
        </p:nvSpPr>
        <p:spPr>
          <a:xfrm>
            <a:off x="1197556" y="2171700"/>
            <a:ext cx="4473725" cy="130343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>
            <a:srgbClr val="000000"/>
          </a:fontRef>
        </p:style>
        <p:txBody>
          <a:bodyPr vert="horz" wrap="non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❑</a:t>
            </a:r>
            <a:r>
              <a:rPr sz="2200" spc="10" dirty="0">
                <a:latin typeface="Franklin Gothic Medium" panose="020B0603020102020204" pitchFamily="34" charset="0"/>
                <a:cs typeface="Arial"/>
              </a:rPr>
              <a:t>Di hepar juga terdapat kantung</a:t>
            </a:r>
            <a:endParaRPr sz="2200" dirty="0">
              <a:latin typeface="Franklin Gothic Medium" panose="020B0603020102020204" pitchFamily="34" charset="0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1960" spc="10" dirty="0">
                <a:latin typeface="Franklin Gothic Medium" panose="020B0603020102020204" pitchFamily="34" charset="0"/>
                <a:cs typeface="Arial"/>
              </a:rPr>
              <a:t>empedu (vesica billiaris) yang berfungsi</a:t>
            </a:r>
            <a:endParaRPr sz="1900" dirty="0">
              <a:latin typeface="Franklin Gothic Medium" panose="020B0603020102020204" pitchFamily="34" charset="0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110" spc="10" dirty="0">
                <a:latin typeface="Franklin Gothic Medium" panose="020B0603020102020204" pitchFamily="34" charset="0"/>
                <a:cs typeface="Arial"/>
              </a:rPr>
              <a:t>mensekresikan cairan empedu untuk</a:t>
            </a:r>
            <a:endParaRPr sz="2100" dirty="0">
              <a:latin typeface="Franklin Gothic Medium" panose="020B0603020102020204" pitchFamily="34" charset="0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200" spc="10" dirty="0">
                <a:latin typeface="Franklin Gothic Medium" panose="020B0603020102020204" pitchFamily="34" charset="0"/>
                <a:cs typeface="Arial"/>
              </a:rPr>
              <a:t>membantuk pencernaan</a:t>
            </a:r>
            <a:endParaRPr sz="22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703" name="text 1"/>
          <p:cNvSpPr txBox="1"/>
          <p:nvPr/>
        </p:nvSpPr>
        <p:spPr>
          <a:xfrm>
            <a:off x="1371600" y="3892195"/>
            <a:ext cx="2742802" cy="16112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>
            <a:srgbClr val="000000"/>
          </a:fontRef>
        </p:style>
        <p:txBody>
          <a:bodyPr vert="horz" wrap="non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•  </a:t>
            </a:r>
            <a:r>
              <a:rPr sz="1800" b="1" spc="10" dirty="0">
                <a:latin typeface="Franklin Gothic Medium" panose="020B0603020102020204" pitchFamily="34" charset="0"/>
                <a:cs typeface="Arial"/>
              </a:rPr>
              <a:t>Membersihkan darah</a:t>
            </a:r>
            <a:endParaRPr sz="1800" dirty="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•  </a:t>
            </a:r>
            <a:r>
              <a:rPr sz="1740" b="1" spc="10" dirty="0">
                <a:latin typeface="Franklin Gothic Medium" panose="020B0603020102020204" pitchFamily="34" charset="0"/>
                <a:cs typeface="Arial"/>
              </a:rPr>
              <a:t>Menguraikan hemoglobin</a:t>
            </a:r>
            <a:endParaRPr sz="1700" dirty="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•  </a:t>
            </a:r>
            <a:r>
              <a:rPr sz="1800" b="1" spc="10" dirty="0">
                <a:latin typeface="Franklin Gothic Medium" panose="020B0603020102020204" pitchFamily="34" charset="0"/>
                <a:cs typeface="Arial"/>
              </a:rPr>
              <a:t>Mengubah amonia</a:t>
            </a:r>
            <a:endParaRPr sz="1800" dirty="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•  </a:t>
            </a:r>
            <a:r>
              <a:rPr sz="1800" b="1" spc="10" dirty="0">
                <a:latin typeface="Franklin Gothic Medium" panose="020B0603020102020204" pitchFamily="34" charset="0"/>
                <a:cs typeface="Arial"/>
              </a:rPr>
              <a:t>Menyimpan energi</a:t>
            </a:r>
            <a:endParaRPr sz="1800" dirty="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•  </a:t>
            </a:r>
            <a:r>
              <a:rPr sz="1530" b="1" spc="10" dirty="0">
                <a:latin typeface="Franklin Gothic Medium" panose="020B0603020102020204" pitchFamily="34" charset="0"/>
                <a:cs typeface="Arial"/>
              </a:rPr>
              <a:t>Memproduksi cairan empedu</a:t>
            </a:r>
            <a:endParaRPr sz="1500" dirty="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•  </a:t>
            </a:r>
            <a:r>
              <a:rPr sz="1800" b="1" spc="10" dirty="0">
                <a:latin typeface="Franklin Gothic Medium" panose="020B0603020102020204" pitchFamily="34" charset="0"/>
                <a:cs typeface="Arial"/>
              </a:rPr>
              <a:t>dll</a:t>
            </a:r>
            <a:endParaRPr sz="18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704" name="text 1"/>
          <p:cNvSpPr txBox="1"/>
          <p:nvPr/>
        </p:nvSpPr>
        <p:spPr>
          <a:xfrm>
            <a:off x="1219200" y="3540461"/>
            <a:ext cx="928524" cy="28315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>
            <a:srgbClr val="000000"/>
          </a:fontRef>
        </p:style>
        <p:txBody>
          <a:bodyPr vert="horz" wrap="non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84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❑</a:t>
            </a:r>
            <a:r>
              <a:rPr sz="1840" spc="10" dirty="0">
                <a:latin typeface="Franklin Gothic Medium" panose="020B0603020102020204" pitchFamily="34" charset="0"/>
                <a:cs typeface="Arial"/>
              </a:rPr>
              <a:t>Fungsi:</a:t>
            </a:r>
            <a:endParaRPr sz="1800" dirty="0">
              <a:latin typeface="Franklin Gothic Medium" panose="020B0603020102020204" pitchFamily="34" charset="0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Judu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Usus Halus (</a:t>
            </a:r>
            <a:r>
              <a:rPr lang="id-ID" dirty="0" err="1"/>
              <a:t>Intestinum</a:t>
            </a:r>
            <a:r>
              <a:rPr lang="id-ID" dirty="0"/>
              <a:t> </a:t>
            </a:r>
            <a:r>
              <a:rPr lang="id-ID" dirty="0" err="1"/>
              <a:t>Tenue</a:t>
            </a:r>
            <a:r>
              <a:rPr lang="id-ID" dirty="0"/>
              <a:t>)</a:t>
            </a:r>
          </a:p>
        </p:txBody>
      </p:sp>
      <p:pic>
        <p:nvPicPr>
          <p:cNvPr id="2097163" name="Tampungan Konten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828800"/>
            <a:ext cx="6334125" cy="4800600"/>
          </a:xfrm>
        </p:spPr>
      </p:pic>
      <p:sp>
        <p:nvSpPr>
          <p:cNvPr id="1048706" name="text 1"/>
          <p:cNvSpPr txBox="1"/>
          <p:nvPr/>
        </p:nvSpPr>
        <p:spPr>
          <a:xfrm>
            <a:off x="7698884" y="2276303"/>
            <a:ext cx="3729098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❑</a:t>
            </a:r>
            <a:r>
              <a:rPr sz="2000" spc="10" dirty="0">
                <a:latin typeface="Franklin Gothic Medium" panose="020B0603020102020204" pitchFamily="34" charset="0"/>
                <a:cs typeface="Arial"/>
              </a:rPr>
              <a:t>Usus halus terbagi menjadi tiga</a:t>
            </a:r>
            <a:endParaRPr sz="2000">
              <a:latin typeface="Franklin Gothic Medium" panose="020B0603020102020204" pitchFamily="34" charset="0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000" spc="10" dirty="0">
                <a:latin typeface="Franklin Gothic Medium" panose="020B0603020102020204" pitchFamily="34" charset="0"/>
                <a:cs typeface="Arial"/>
              </a:rPr>
              <a:t>bagian</a:t>
            </a:r>
            <a:endParaRPr sz="20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707" name="text 1"/>
          <p:cNvSpPr txBox="1"/>
          <p:nvPr/>
        </p:nvSpPr>
        <p:spPr>
          <a:xfrm>
            <a:off x="7826900" y="2932516"/>
            <a:ext cx="380937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•  </a:t>
            </a:r>
            <a:r>
              <a:rPr sz="2000" spc="10" dirty="0">
                <a:latin typeface="Franklin Gothic Medium" panose="020B0603020102020204" pitchFamily="34" charset="0"/>
                <a:cs typeface="Arial"/>
              </a:rPr>
              <a:t>Usus dua belas jari (duodenum)</a:t>
            </a:r>
            <a:endParaRPr sz="20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708" name="text 1"/>
          <p:cNvSpPr txBox="1"/>
          <p:nvPr/>
        </p:nvSpPr>
        <p:spPr>
          <a:xfrm>
            <a:off x="7826900" y="3256134"/>
            <a:ext cx="279550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•  </a:t>
            </a:r>
            <a:r>
              <a:rPr sz="2000" spc="10" dirty="0">
                <a:latin typeface="Franklin Gothic Medium" panose="020B0603020102020204" pitchFamily="34" charset="0"/>
                <a:cs typeface="Arial"/>
              </a:rPr>
              <a:t>Usus tengah (jejunum)</a:t>
            </a:r>
            <a:endParaRPr sz="20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709" name="text 1"/>
          <p:cNvSpPr txBox="1"/>
          <p:nvPr/>
        </p:nvSpPr>
        <p:spPr>
          <a:xfrm>
            <a:off x="7826900" y="3579222"/>
            <a:ext cx="304698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•  </a:t>
            </a:r>
            <a:r>
              <a:rPr sz="2000" spc="10" dirty="0">
                <a:latin typeface="Franklin Gothic Medium" panose="020B0603020102020204" pitchFamily="34" charset="0"/>
                <a:cs typeface="Arial"/>
              </a:rPr>
              <a:t>Usus penyerapan (ileum)</a:t>
            </a:r>
            <a:endParaRPr sz="20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710" name="text 1"/>
          <p:cNvSpPr txBox="1"/>
          <p:nvPr/>
        </p:nvSpPr>
        <p:spPr>
          <a:xfrm>
            <a:off x="7698884" y="4027359"/>
            <a:ext cx="4341253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❑</a:t>
            </a:r>
            <a:r>
              <a:rPr sz="2000" spc="10" dirty="0">
                <a:latin typeface="Franklin Gothic Medium" panose="020B0603020102020204" pitchFamily="34" charset="0"/>
                <a:cs typeface="Arial"/>
              </a:rPr>
              <a:t>Usus halus berfungsi sebagai tempat</a:t>
            </a:r>
            <a:endParaRPr sz="2000">
              <a:latin typeface="Franklin Gothic Medium" panose="020B0603020102020204" pitchFamily="34" charset="0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000" spc="10" dirty="0">
                <a:latin typeface="Franklin Gothic Medium" panose="020B0603020102020204" pitchFamily="34" charset="0"/>
                <a:cs typeface="Arial"/>
              </a:rPr>
              <a:t>pencernaan dan penyerapan nutrisi.</a:t>
            </a:r>
            <a:endParaRPr sz="20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711" name="text 1"/>
          <p:cNvSpPr txBox="1"/>
          <p:nvPr/>
        </p:nvSpPr>
        <p:spPr>
          <a:xfrm>
            <a:off x="7698884" y="4808302"/>
            <a:ext cx="4430765" cy="9233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❑</a:t>
            </a:r>
            <a:r>
              <a:rPr sz="2000" spc="10" dirty="0">
                <a:latin typeface="Franklin Gothic Medium" panose="020B0603020102020204" pitchFamily="34" charset="0"/>
                <a:cs typeface="Arial"/>
              </a:rPr>
              <a:t>Pencernaan terjadi di duodenum dan</a:t>
            </a:r>
            <a:endParaRPr sz="2000">
              <a:latin typeface="Franklin Gothic Medium" panose="020B0603020102020204" pitchFamily="34" charset="0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000" spc="10" dirty="0">
                <a:latin typeface="Franklin Gothic Medium" panose="020B0603020102020204" pitchFamily="34" charset="0"/>
                <a:cs typeface="Arial"/>
              </a:rPr>
              <a:t>jejunum sedangkan penyerapan terjadi</a:t>
            </a:r>
            <a:endParaRPr sz="2000">
              <a:latin typeface="Franklin Gothic Medium" panose="020B0603020102020204" pitchFamily="34" charset="0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000" spc="10" dirty="0">
                <a:latin typeface="Franklin Gothic Medium" panose="020B0603020102020204" pitchFamily="34" charset="0"/>
                <a:cs typeface="Arial"/>
              </a:rPr>
              <a:t>di ileum</a:t>
            </a:r>
            <a:endParaRPr sz="20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712" name="Kotak Teks 11"/>
          <p:cNvSpPr txBox="1"/>
          <p:nvPr/>
        </p:nvSpPr>
        <p:spPr>
          <a:xfrm>
            <a:off x="8286750" y="1785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Judu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Usus Halus (</a:t>
            </a:r>
            <a:r>
              <a:rPr lang="id-ID" dirty="0" err="1"/>
              <a:t>Intestinum</a:t>
            </a:r>
            <a:r>
              <a:rPr lang="id-ID" dirty="0"/>
              <a:t> </a:t>
            </a:r>
            <a:r>
              <a:rPr lang="id-ID" dirty="0" err="1"/>
              <a:t>Tenue</a:t>
            </a:r>
            <a:r>
              <a:rPr lang="id-ID" dirty="0"/>
              <a:t>)</a:t>
            </a:r>
          </a:p>
        </p:txBody>
      </p:sp>
      <p:sp>
        <p:nvSpPr>
          <p:cNvPr id="1048715" name="text 1"/>
          <p:cNvSpPr txBox="1"/>
          <p:nvPr/>
        </p:nvSpPr>
        <p:spPr>
          <a:xfrm>
            <a:off x="1543952" y="1595387"/>
            <a:ext cx="9104095" cy="7063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190" spc="10" dirty="0">
                <a:latin typeface="Franklin Gothic Medium" panose="020B0603020102020204" pitchFamily="34" charset="0"/>
                <a:cs typeface="Arial"/>
              </a:rPr>
              <a:t>Enzim yang ada di usus halus bisa berasal dari kelenjar pankreas atau dari</a:t>
            </a:r>
            <a:endParaRPr sz="210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latin typeface="Franklin Gothic Medium" panose="020B0603020102020204" pitchFamily="34" charset="0"/>
                <a:cs typeface="Arial"/>
              </a:rPr>
              <a:t>usus itu sendiri</a:t>
            </a:r>
            <a:endParaRPr sz="24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716" name="text 1"/>
          <p:cNvSpPr txBox="1"/>
          <p:nvPr/>
        </p:nvSpPr>
        <p:spPr>
          <a:xfrm>
            <a:off x="1543952" y="2559385"/>
            <a:ext cx="2997615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100" spc="10" dirty="0">
                <a:latin typeface="Franklin Gothic Medium" panose="020B0603020102020204" pitchFamily="34" charset="0"/>
                <a:cs typeface="Arial"/>
              </a:rPr>
              <a:t>Enzim-enzim tsb meliputi:</a:t>
            </a:r>
            <a:endParaRPr sz="21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717" name="text 1"/>
          <p:cNvSpPr txBox="1"/>
          <p:nvPr/>
        </p:nvSpPr>
        <p:spPr>
          <a:xfrm>
            <a:off x="1251909" y="2895185"/>
            <a:ext cx="1044517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1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2100" b="1" i="1" spc="10" dirty="0">
                <a:latin typeface="Franklin Gothic Medium" panose="020B0603020102020204" pitchFamily="34" charset="0"/>
                <a:cs typeface="Arial"/>
              </a:rPr>
              <a:t>Enzim</a:t>
            </a:r>
            <a:endParaRPr sz="21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718" name="object 25"/>
          <p:cNvSpPr/>
          <p:nvPr/>
        </p:nvSpPr>
        <p:spPr>
          <a:xfrm>
            <a:off x="1717688" y="3177240"/>
            <a:ext cx="1871472" cy="15240"/>
          </a:xfrm>
          <a:custGeom>
            <a:avLst/>
            <a:gdLst/>
            <a:ahLst/>
            <a:cxnLst/>
            <a:rect l="l" t="t" r="r" b="b"/>
            <a:pathLst>
              <a:path w="1871472" h="15240">
                <a:moveTo>
                  <a:pt x="0" y="15240"/>
                </a:moveTo>
                <a:lnTo>
                  <a:pt x="0" y="0"/>
                </a:lnTo>
                <a:lnTo>
                  <a:pt x="1871472" y="0"/>
                </a:lnTo>
                <a:lnTo>
                  <a:pt x="1871472" y="15240"/>
                </a:lnTo>
                <a:lnTo>
                  <a:pt x="0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100">
              <a:latin typeface="Franklin Gothic Medium" panose="020B0603020102020204" pitchFamily="34" charset="0"/>
            </a:endParaRPr>
          </a:p>
        </p:txBody>
      </p:sp>
      <p:sp>
        <p:nvSpPr>
          <p:cNvPr id="1048719" name="text 1"/>
          <p:cNvSpPr txBox="1"/>
          <p:nvPr/>
        </p:nvSpPr>
        <p:spPr>
          <a:xfrm>
            <a:off x="2336686" y="2888174"/>
            <a:ext cx="7514173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100" b="1" i="1" spc="10" dirty="0">
                <a:latin typeface="Franklin Gothic Medium" panose="020B0603020102020204" pitchFamily="34" charset="0"/>
                <a:cs typeface="Arial"/>
              </a:rPr>
              <a:t>disakaridase </a:t>
            </a:r>
            <a:r>
              <a:rPr sz="2100" spc="10" dirty="0">
                <a:latin typeface="Franklin Gothic Medium" panose="020B0603020102020204" pitchFamily="34" charset="0"/>
                <a:cs typeface="Arial"/>
              </a:rPr>
              <a:t>→menguraikan disakarida menjadi monosakarida.</a:t>
            </a:r>
            <a:endParaRPr sz="21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720" name="text 1"/>
          <p:cNvSpPr txBox="1"/>
          <p:nvPr/>
        </p:nvSpPr>
        <p:spPr>
          <a:xfrm>
            <a:off x="1251909" y="3274432"/>
            <a:ext cx="1044517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1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2100" b="1" i="1" spc="10" dirty="0">
                <a:latin typeface="Franklin Gothic Medium" panose="020B0603020102020204" pitchFamily="34" charset="0"/>
                <a:cs typeface="Arial"/>
              </a:rPr>
              <a:t>Enzim</a:t>
            </a:r>
            <a:endParaRPr sz="21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721" name="object 26"/>
          <p:cNvSpPr/>
          <p:nvPr/>
        </p:nvSpPr>
        <p:spPr>
          <a:xfrm>
            <a:off x="1717688" y="3527760"/>
            <a:ext cx="1845564" cy="15240"/>
          </a:xfrm>
          <a:custGeom>
            <a:avLst/>
            <a:gdLst/>
            <a:ahLst/>
            <a:cxnLst/>
            <a:rect l="l" t="t" r="r" b="b"/>
            <a:pathLst>
              <a:path w="1845564" h="15240">
                <a:moveTo>
                  <a:pt x="0" y="15240"/>
                </a:moveTo>
                <a:lnTo>
                  <a:pt x="0" y="0"/>
                </a:lnTo>
                <a:lnTo>
                  <a:pt x="1845564" y="0"/>
                </a:lnTo>
                <a:lnTo>
                  <a:pt x="1845564" y="15240"/>
                </a:lnTo>
                <a:lnTo>
                  <a:pt x="0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100">
              <a:latin typeface="Franklin Gothic Medium" panose="020B0603020102020204" pitchFamily="34" charset="0"/>
            </a:endParaRPr>
          </a:p>
        </p:txBody>
      </p:sp>
      <p:sp>
        <p:nvSpPr>
          <p:cNvPr id="1048722" name="text 1"/>
          <p:cNvSpPr txBox="1"/>
          <p:nvPr/>
        </p:nvSpPr>
        <p:spPr>
          <a:xfrm>
            <a:off x="1717942" y="3281558"/>
            <a:ext cx="10371429" cy="6463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8744">
              <a:lnSpc>
                <a:spcPct val="100000"/>
              </a:lnSpc>
            </a:pPr>
            <a:r>
              <a:rPr sz="2100" b="1" i="1" spc="10" dirty="0">
                <a:latin typeface="Franklin Gothic Medium" panose="020B0603020102020204" pitchFamily="34" charset="0"/>
                <a:cs typeface="Arial"/>
              </a:rPr>
              <a:t>erepsinogen </a:t>
            </a:r>
            <a:r>
              <a:rPr sz="2100" spc="10" dirty="0">
                <a:latin typeface="Franklin Gothic Medium" panose="020B0603020102020204" pitchFamily="34" charset="0"/>
                <a:cs typeface="Arial"/>
              </a:rPr>
              <a:t>→diubah menjadi Enzim erepsin ini berfungsi untuk mengubah pepton</a:t>
            </a:r>
            <a:endParaRPr sz="2100" dirty="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100" spc="10" dirty="0">
                <a:latin typeface="Franklin Gothic Medium" panose="020B0603020102020204" pitchFamily="34" charset="0"/>
                <a:cs typeface="Arial"/>
              </a:rPr>
              <a:t>menjadi asam amino.</a:t>
            </a:r>
            <a:endParaRPr sz="21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723" name="text 1"/>
          <p:cNvSpPr txBox="1"/>
          <p:nvPr/>
        </p:nvSpPr>
        <p:spPr>
          <a:xfrm>
            <a:off x="1251909" y="3913272"/>
            <a:ext cx="1270220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1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2100" b="1" i="1" spc="10" dirty="0">
                <a:latin typeface="Franklin Gothic Medium" panose="020B0603020102020204" pitchFamily="34" charset="0"/>
                <a:cs typeface="Arial"/>
              </a:rPr>
              <a:t>Hormon</a:t>
            </a:r>
            <a:endParaRPr sz="21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724" name="object 27"/>
          <p:cNvSpPr/>
          <p:nvPr/>
        </p:nvSpPr>
        <p:spPr>
          <a:xfrm>
            <a:off x="1717688" y="4152600"/>
            <a:ext cx="1633728" cy="15240"/>
          </a:xfrm>
          <a:custGeom>
            <a:avLst/>
            <a:gdLst/>
            <a:ahLst/>
            <a:cxnLst/>
            <a:rect l="l" t="t" r="r" b="b"/>
            <a:pathLst>
              <a:path w="1633728" h="15240">
                <a:moveTo>
                  <a:pt x="0" y="15240"/>
                </a:moveTo>
                <a:lnTo>
                  <a:pt x="0" y="0"/>
                </a:lnTo>
                <a:lnTo>
                  <a:pt x="1633728" y="0"/>
                </a:lnTo>
                <a:lnTo>
                  <a:pt x="1633728" y="15240"/>
                </a:lnTo>
                <a:lnTo>
                  <a:pt x="0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100">
              <a:latin typeface="Franklin Gothic Medium" panose="020B0603020102020204" pitchFamily="34" charset="0"/>
            </a:endParaRPr>
          </a:p>
        </p:txBody>
      </p:sp>
      <p:sp>
        <p:nvSpPr>
          <p:cNvPr id="1048725" name="text 1"/>
          <p:cNvSpPr txBox="1"/>
          <p:nvPr/>
        </p:nvSpPr>
        <p:spPr>
          <a:xfrm>
            <a:off x="1775094" y="3906779"/>
            <a:ext cx="10441192" cy="6463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0">
              <a:lnSpc>
                <a:spcPct val="100000"/>
              </a:lnSpc>
            </a:pPr>
            <a:r>
              <a:rPr sz="2100" b="1" i="1" spc="10" dirty="0">
                <a:latin typeface="Franklin Gothic Medium" panose="020B0603020102020204" pitchFamily="34" charset="0"/>
                <a:cs typeface="Arial"/>
              </a:rPr>
              <a:t>sekretin </a:t>
            </a:r>
            <a:r>
              <a:rPr sz="2100" spc="10" dirty="0">
                <a:latin typeface="Franklin Gothic Medium" panose="020B0603020102020204" pitchFamily="34" charset="0"/>
                <a:cs typeface="Arial"/>
              </a:rPr>
              <a:t>→  merangsang kelenjar pankreas untuk mengeluarkan enzim yang akan</a:t>
            </a:r>
            <a:endParaRPr sz="2100" dirty="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100" spc="10" dirty="0">
                <a:latin typeface="Franklin Gothic Medium" panose="020B0603020102020204" pitchFamily="34" charset="0"/>
                <a:cs typeface="Arial"/>
              </a:rPr>
              <a:t>dihasilkan ke usus halus.</a:t>
            </a:r>
            <a:endParaRPr sz="21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726" name="text 1"/>
          <p:cNvSpPr txBox="1"/>
          <p:nvPr/>
        </p:nvSpPr>
        <p:spPr>
          <a:xfrm>
            <a:off x="1251909" y="4510273"/>
            <a:ext cx="1270220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1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2100" b="1" i="1" spc="10" dirty="0" err="1">
                <a:latin typeface="Franklin Gothic Medium" panose="020B0603020102020204" pitchFamily="34" charset="0"/>
                <a:cs typeface="Arial"/>
              </a:rPr>
              <a:t>Ho</a:t>
            </a:r>
            <a:r>
              <a:rPr lang="en-US" sz="2100" b="1" i="1" spc="10" dirty="0" err="1">
                <a:latin typeface="Franklin Gothic Medium" panose="020B0603020102020204" pitchFamily="34" charset="0"/>
                <a:cs typeface="Arial"/>
              </a:rPr>
              <a:t>rmon</a:t>
            </a:r>
            <a:endParaRPr sz="21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727" name="object 28"/>
          <p:cNvSpPr/>
          <p:nvPr/>
        </p:nvSpPr>
        <p:spPr>
          <a:xfrm>
            <a:off x="1717688" y="4777440"/>
            <a:ext cx="3031236" cy="15240"/>
          </a:xfrm>
          <a:custGeom>
            <a:avLst/>
            <a:gdLst/>
            <a:ahLst/>
            <a:cxnLst/>
            <a:rect l="l" t="t" r="r" b="b"/>
            <a:pathLst>
              <a:path w="3031236" h="15240">
                <a:moveTo>
                  <a:pt x="0" y="0"/>
                </a:moveTo>
                <a:lnTo>
                  <a:pt x="1515618" y="0"/>
                </a:lnTo>
                <a:lnTo>
                  <a:pt x="3031236" y="0"/>
                </a:lnTo>
                <a:lnTo>
                  <a:pt x="3031236" y="15240"/>
                </a:lnTo>
                <a:lnTo>
                  <a:pt x="1515618" y="15240"/>
                </a:lnTo>
                <a:lnTo>
                  <a:pt x="0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100">
              <a:latin typeface="Franklin Gothic Medium" panose="020B0603020102020204" pitchFamily="34" charset="0"/>
            </a:endParaRPr>
          </a:p>
        </p:txBody>
      </p:sp>
      <p:sp>
        <p:nvSpPr>
          <p:cNvPr id="1048728" name="text 1"/>
          <p:cNvSpPr txBox="1"/>
          <p:nvPr/>
        </p:nvSpPr>
        <p:spPr>
          <a:xfrm>
            <a:off x="1832246" y="4531619"/>
            <a:ext cx="10470943" cy="6463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4756">
              <a:lnSpc>
                <a:spcPct val="100000"/>
              </a:lnSpc>
            </a:pPr>
            <a:r>
              <a:rPr sz="2100" b="1" i="1" spc="10" dirty="0">
                <a:latin typeface="Franklin Gothic Medium" panose="020B0603020102020204" pitchFamily="34" charset="0"/>
                <a:cs typeface="Arial"/>
              </a:rPr>
              <a:t>CCk atau Kolesistokinin </a:t>
            </a:r>
            <a:r>
              <a:rPr sz="2100" spc="10" dirty="0">
                <a:latin typeface="Franklin Gothic Medium" panose="020B0603020102020204" pitchFamily="34" charset="0"/>
                <a:cs typeface="Arial"/>
              </a:rPr>
              <a:t>→  merangsang hati agar mengeluarkan cairan empedu ke</a:t>
            </a:r>
            <a:endParaRPr sz="2100" dirty="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100" spc="10" dirty="0">
                <a:latin typeface="Franklin Gothic Medium" panose="020B0603020102020204" pitchFamily="34" charset="0"/>
                <a:cs typeface="Arial"/>
              </a:rPr>
              <a:t>dalam usus halus dan merangsang kelenjar pankreas</a:t>
            </a:r>
            <a:endParaRPr sz="21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729" name="text 1"/>
          <p:cNvSpPr txBox="1"/>
          <p:nvPr/>
        </p:nvSpPr>
        <p:spPr>
          <a:xfrm>
            <a:off x="1251909" y="5091549"/>
            <a:ext cx="618759" cy="323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1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2100" spc="10" dirty="0">
                <a:latin typeface="Franklin Gothic Medium" panose="020B0603020102020204" pitchFamily="34" charset="0"/>
                <a:cs typeface="Arial"/>
              </a:rPr>
              <a:t>dll</a:t>
            </a:r>
            <a:endParaRPr sz="2100" dirty="0">
              <a:latin typeface="Franklin Gothic Medium" panose="020B0603020102020204" pitchFamily="34" charset="0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76745"/>
          </a:xfrm>
        </p:spPr>
        <p:txBody>
          <a:bodyPr/>
          <a:lstStyle/>
          <a:p>
            <a:r>
              <a:rPr lang="id-ID" dirty="0" smtClean="0"/>
              <a:t>Usus Besar (Intestinum Crassum)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62545"/>
            <a:ext cx="9601200" cy="4204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Usus </a:t>
            </a:r>
            <a:r>
              <a:rPr lang="pt-BR" dirty="0"/>
              <a:t>besar terdiri dari beberapa </a:t>
            </a:r>
            <a:r>
              <a:rPr lang="pt-BR" dirty="0" smtClean="0"/>
              <a:t>bagian</a:t>
            </a:r>
            <a:r>
              <a:rPr lang="id-ID" dirty="0" smtClean="0"/>
              <a:t> :</a:t>
            </a:r>
            <a:endParaRPr lang="pt-BR" dirty="0"/>
          </a:p>
          <a:p>
            <a:pPr marL="692150" indent="-346075"/>
            <a:r>
              <a:rPr lang="id-ID" dirty="0" smtClean="0"/>
              <a:t>Usus </a:t>
            </a:r>
            <a:r>
              <a:rPr lang="id-ID" dirty="0"/>
              <a:t>besar naik (colon ascenden)</a:t>
            </a:r>
          </a:p>
          <a:p>
            <a:pPr marL="692150" indent="-346075"/>
            <a:r>
              <a:rPr lang="sv-SE" dirty="0" smtClean="0"/>
              <a:t>Usus </a:t>
            </a:r>
            <a:r>
              <a:rPr lang="sv-SE" dirty="0"/>
              <a:t>besar melintang (colon transversum)</a:t>
            </a:r>
          </a:p>
          <a:p>
            <a:pPr marL="692150" indent="-346075"/>
            <a:r>
              <a:rPr lang="id-ID" dirty="0" smtClean="0"/>
              <a:t>Usus </a:t>
            </a:r>
            <a:r>
              <a:rPr lang="id-ID" dirty="0"/>
              <a:t>besar turun (colon descenden)</a:t>
            </a:r>
          </a:p>
          <a:p>
            <a:pPr marL="0" indent="0">
              <a:buNone/>
            </a:pPr>
            <a:r>
              <a:rPr lang="id-ID" dirty="0"/>
              <a:t>Fungsi:</a:t>
            </a:r>
          </a:p>
          <a:p>
            <a:r>
              <a:rPr lang="id-ID" dirty="0" smtClean="0"/>
              <a:t>Pembusukan </a:t>
            </a:r>
            <a:r>
              <a:rPr lang="id-ID" dirty="0"/>
              <a:t>makanan yang dibantu bakteri E.coli</a:t>
            </a:r>
          </a:p>
          <a:p>
            <a:r>
              <a:rPr lang="id-ID" dirty="0" smtClean="0"/>
              <a:t>Penyerapan </a:t>
            </a:r>
            <a:r>
              <a:rPr lang="id-ID" dirty="0"/>
              <a:t>air</a:t>
            </a:r>
          </a:p>
          <a:p>
            <a:r>
              <a:rPr lang="id-ID" dirty="0" smtClean="0"/>
              <a:t>Sisa makanan yang tidak bisa diserap lagi atau sudah habis nutrisinya akan dikeluarkan dalam bentuk feses atau tinja melalui anus</a:t>
            </a:r>
            <a:r>
              <a:rPr lang="id-ID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168" y="1870363"/>
            <a:ext cx="4514107" cy="275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7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7473"/>
          </a:xfrm>
        </p:spPr>
        <p:txBody>
          <a:bodyPr/>
          <a:lstStyle/>
          <a:p>
            <a:r>
              <a:rPr lang="id-ID" dirty="0" smtClean="0"/>
              <a:t>Rectum dan Anus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6726" y="1593273"/>
            <a:ext cx="5417127" cy="4274127"/>
          </a:xfrm>
        </p:spPr>
        <p:txBody>
          <a:bodyPr>
            <a:normAutofit lnSpcReduction="10000"/>
          </a:bodyPr>
          <a:lstStyle/>
          <a:p>
            <a:endParaRPr lang="id-ID" dirty="0"/>
          </a:p>
          <a:p>
            <a:r>
              <a:rPr lang="id-ID" dirty="0" smtClean="0"/>
              <a:t>Rectum merupakan </a:t>
            </a:r>
            <a:r>
              <a:rPr lang="id-ID" b="1" dirty="0" smtClean="0"/>
              <a:t>akhiran</a:t>
            </a:r>
            <a:r>
              <a:rPr lang="id-ID" dirty="0" smtClean="0"/>
              <a:t> dari intestinum crassum.</a:t>
            </a:r>
            <a:endParaRPr lang="id-ID" dirty="0"/>
          </a:p>
          <a:p>
            <a:r>
              <a:rPr lang="id-ID" dirty="0" smtClean="0"/>
              <a:t>Feses yang terbentuk didorong dengan </a:t>
            </a:r>
            <a:r>
              <a:rPr lang="id-ID" b="1" dirty="0" smtClean="0"/>
              <a:t>gerak peristaltik</a:t>
            </a:r>
            <a:r>
              <a:rPr lang="id-ID" dirty="0" smtClean="0"/>
              <a:t> agar bergerak ke rectum.</a:t>
            </a:r>
          </a:p>
          <a:p>
            <a:endParaRPr lang="id-ID" dirty="0"/>
          </a:p>
          <a:p>
            <a:pPr marL="0" indent="0">
              <a:buNone/>
            </a:pPr>
            <a:endParaRPr lang="id-ID" dirty="0"/>
          </a:p>
          <a:p>
            <a:r>
              <a:rPr lang="id-ID" dirty="0" smtClean="0"/>
              <a:t>Anus merupakan alat pencernaan yang menjadi ‘</a:t>
            </a:r>
            <a:r>
              <a:rPr lang="id-ID" dirty="0"/>
              <a:t>pintuterakhir’ </a:t>
            </a:r>
            <a:r>
              <a:rPr lang="id-ID" dirty="0" smtClean="0"/>
              <a:t>dalam proses panjang pencernaan makanan</a:t>
            </a:r>
            <a:r>
              <a:rPr lang="id-ID" dirty="0"/>
              <a:t>.</a:t>
            </a:r>
          </a:p>
          <a:p>
            <a:r>
              <a:rPr lang="id-ID" dirty="0" smtClean="0"/>
              <a:t>Anus berfungsi sebagai alat pembuangan feses</a:t>
            </a:r>
            <a:r>
              <a:rPr lang="id-ID" dirty="0"/>
              <a:t>.</a:t>
            </a:r>
          </a:p>
          <a:p>
            <a:pPr marL="0" indent="0">
              <a:buNone/>
            </a:pP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55" y="2098964"/>
            <a:ext cx="4559384" cy="376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2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Judu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Organ-organ pencernaan</a:t>
            </a:r>
          </a:p>
        </p:txBody>
      </p:sp>
      <p:sp>
        <p:nvSpPr>
          <p:cNvPr id="1048592" name="Subjudu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Proses pencernaan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id-ID" dirty="0" smtClean="0"/>
              <a:t>Secara Mekanik</a:t>
            </a:r>
          </a:p>
          <a:p>
            <a:pPr marL="457200" indent="-457200">
              <a:buAutoNum type="arabicPeriod"/>
            </a:pPr>
            <a:r>
              <a:rPr lang="id-ID" dirty="0" smtClean="0"/>
              <a:t>Secara Kimiawi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51182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0491"/>
          </a:xfrm>
        </p:spPr>
        <p:txBody>
          <a:bodyPr/>
          <a:lstStyle/>
          <a:p>
            <a:r>
              <a:rPr lang="id-ID" dirty="0" smtClean="0"/>
              <a:t>Pencernaan Makanan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96291"/>
            <a:ext cx="9601200" cy="4371109"/>
          </a:xfrm>
        </p:spPr>
        <p:txBody>
          <a:bodyPr/>
          <a:lstStyle/>
          <a:p>
            <a:endParaRPr lang="id-ID" dirty="0"/>
          </a:p>
          <a:p>
            <a:r>
              <a:rPr lang="id-ID" dirty="0" smtClean="0"/>
              <a:t>Proses mengubah makanan dari ukuran besar menjadi ukuran yang lebih kecil dan halus, </a:t>
            </a:r>
            <a:r>
              <a:rPr lang="id-ID" b="1" dirty="0" smtClean="0"/>
              <a:t>serta</a:t>
            </a:r>
            <a:r>
              <a:rPr lang="id-ID" dirty="0" smtClean="0"/>
              <a:t> memecah molekul makanan yang kompleks menjadi molekul yang sederhana dengan menggunakan </a:t>
            </a:r>
            <a:r>
              <a:rPr lang="id-ID" b="1" dirty="0" smtClean="0"/>
              <a:t>enzim</a:t>
            </a:r>
            <a:r>
              <a:rPr lang="id-ID" dirty="0" smtClean="0"/>
              <a:t> dan organ-organ pencernaan</a:t>
            </a:r>
            <a:r>
              <a:rPr lang="id-ID" dirty="0"/>
              <a:t>.</a:t>
            </a:r>
          </a:p>
          <a:p>
            <a:r>
              <a:rPr lang="id-ID" dirty="0" smtClean="0"/>
              <a:t>Enzim ini dihasilkan oleh organ-organ pencernaan dan jenisnya tergantung dari bahan makanan yang akan dicerna oleh tubuh</a:t>
            </a:r>
            <a:r>
              <a:rPr lang="id-ID" dirty="0"/>
              <a:t>.</a:t>
            </a:r>
          </a:p>
          <a:p>
            <a:pPr marL="0" indent="0">
              <a:buNone/>
            </a:pPr>
            <a:r>
              <a:rPr lang="id-ID" dirty="0" smtClean="0"/>
              <a:t> 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02003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0491"/>
          </a:xfrm>
        </p:spPr>
        <p:txBody>
          <a:bodyPr/>
          <a:lstStyle/>
          <a:p>
            <a:r>
              <a:rPr lang="id-ID" dirty="0" smtClean="0"/>
              <a:t>Pencernaan Makanan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96291"/>
            <a:ext cx="9601200" cy="4371109"/>
          </a:xfrm>
        </p:spPr>
        <p:txBody>
          <a:bodyPr/>
          <a:lstStyle/>
          <a:p>
            <a:pPr marL="0" indent="0">
              <a:buNone/>
            </a:pPr>
            <a:r>
              <a:rPr lang="id-ID" dirty="0" smtClean="0"/>
              <a:t>Proses pencernaan makanan dibagi menjadi 2</a:t>
            </a:r>
            <a:r>
              <a:rPr lang="id-ID" dirty="0"/>
              <a:t> </a:t>
            </a:r>
            <a:r>
              <a:rPr lang="id-ID" dirty="0" smtClean="0"/>
              <a:t>:</a:t>
            </a:r>
            <a:endParaRPr lang="id-ID" dirty="0"/>
          </a:p>
          <a:p>
            <a:pPr marL="457200" indent="-457200">
              <a:buAutoNum type="arabicPeriod"/>
            </a:pPr>
            <a:r>
              <a:rPr lang="id-ID" b="1" dirty="0" smtClean="0"/>
              <a:t>Proses pencernaan secara mekanik 	</a:t>
            </a:r>
          </a:p>
          <a:p>
            <a:pPr marL="457200" indent="0">
              <a:buNone/>
              <a:tabLst>
                <a:tab pos="457200" algn="l"/>
              </a:tabLst>
            </a:pPr>
            <a:r>
              <a:rPr lang="id-ID" b="1" dirty="0" smtClean="0"/>
              <a:t>	</a:t>
            </a:r>
            <a:r>
              <a:rPr lang="id-ID" dirty="0" smtClean="0"/>
              <a:t>Yaitu proses perubahan makanan dari bentuk besar atau kasar menjadi bentuk kecil dan halus. Pada manusia dan mamalia umumnya, proses pencernaan mekanik dilakukan dengan menggunakan gigi</a:t>
            </a:r>
            <a:r>
              <a:rPr lang="id-ID" dirty="0"/>
              <a:t>.</a:t>
            </a:r>
          </a:p>
          <a:p>
            <a:pPr marL="0" indent="0">
              <a:buNone/>
            </a:pPr>
            <a:r>
              <a:rPr lang="id-ID" b="1" dirty="0" smtClean="0"/>
              <a:t>2. Proses pencernaan secara kimiawi (enzimatis) </a:t>
            </a:r>
          </a:p>
          <a:p>
            <a:pPr marL="0" indent="0">
              <a:buNone/>
            </a:pPr>
            <a:r>
              <a:rPr lang="id-ID" dirty="0" smtClean="0"/>
              <a:t>Yaitu proses perubahan makanan dari zat yang kompleks menjadi zat-zat yang lebih sederhana dengan menggunakan </a:t>
            </a:r>
            <a:r>
              <a:rPr lang="id-ID" b="1" dirty="0" smtClean="0"/>
              <a:t>enzim</a:t>
            </a:r>
            <a:r>
              <a:rPr lang="id-ID" dirty="0" smtClean="0"/>
              <a:t>. Enzim adalah zat kimia yang dihasilkan oleh tubuh yang berfungsi mempercepat reaksi-reaksi kimia dalam tubuh</a:t>
            </a:r>
            <a:r>
              <a:rPr lang="id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340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218" y="4793680"/>
            <a:ext cx="10751127" cy="2122003"/>
          </a:xfrm>
        </p:spPr>
        <p:txBody>
          <a:bodyPr/>
          <a:lstStyle/>
          <a:p>
            <a:pPr marL="0" indent="0">
              <a:buNone/>
            </a:pPr>
            <a:r>
              <a:rPr lang="id-ID" b="1" dirty="0" smtClean="0"/>
              <a:t>Jalan makanan</a:t>
            </a:r>
            <a:r>
              <a:rPr lang="id-ID" dirty="0"/>
              <a:t>: </a:t>
            </a:r>
            <a:r>
              <a:rPr lang="id-ID" dirty="0" smtClean="0"/>
              <a:t>mulut (</a:t>
            </a:r>
            <a:r>
              <a:rPr lang="id-ID" dirty="0"/>
              <a:t>cavumoris) </a:t>
            </a:r>
            <a:r>
              <a:rPr lang="id-ID" dirty="0" smtClean="0"/>
              <a:t>– kerongkongan (oesophagus</a:t>
            </a:r>
            <a:r>
              <a:rPr lang="id-ID" dirty="0"/>
              <a:t>) </a:t>
            </a:r>
            <a:r>
              <a:rPr lang="id-ID" dirty="0" smtClean="0"/>
              <a:t>– lambung (gaster) –usus halus (intestinum tenue</a:t>
            </a:r>
            <a:r>
              <a:rPr lang="id-ID" dirty="0"/>
              <a:t>) </a:t>
            </a:r>
            <a:r>
              <a:rPr lang="id-ID" dirty="0" smtClean="0"/>
              <a:t>– usus besar (intestinum crassum</a:t>
            </a:r>
            <a:r>
              <a:rPr lang="id-ID" dirty="0"/>
              <a:t>) </a:t>
            </a:r>
            <a:r>
              <a:rPr lang="id-ID" dirty="0" smtClean="0"/>
              <a:t>- anus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066" y="685800"/>
            <a:ext cx="3713430" cy="372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55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8927"/>
          </a:xfrm>
        </p:spPr>
        <p:txBody>
          <a:bodyPr/>
          <a:lstStyle/>
          <a:p>
            <a:r>
              <a:rPr lang="id-ID" dirty="0" smtClean="0"/>
              <a:t>Proses Pencernaan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42655"/>
            <a:ext cx="9601200" cy="4412673"/>
          </a:xfrm>
        </p:spPr>
        <p:txBody>
          <a:bodyPr/>
          <a:lstStyle/>
          <a:p>
            <a:r>
              <a:rPr lang="id-ID" dirty="0" smtClean="0"/>
              <a:t>Makanan mengalami proses pencernaan sejak makanan berada didalam mulut hingga proses pengeluaran sisa-sisa makanan hasil pencernaan</a:t>
            </a:r>
            <a:r>
              <a:rPr lang="id-ID" dirty="0"/>
              <a:t>. </a:t>
            </a:r>
            <a:endParaRPr lang="id-ID" dirty="0" smtClean="0"/>
          </a:p>
          <a:p>
            <a:r>
              <a:rPr lang="id-ID" dirty="0" smtClean="0"/>
              <a:t>Adapun proses pencernaan makanan meliputi hal-hal berikut.</a:t>
            </a:r>
          </a:p>
          <a:p>
            <a:pPr marL="0" indent="0">
              <a:buNone/>
            </a:pPr>
            <a:r>
              <a:rPr lang="id-ID" dirty="0" smtClean="0"/>
              <a:t>1.</a:t>
            </a:r>
            <a:r>
              <a:rPr lang="id-ID" b="1" dirty="0" smtClean="0"/>
              <a:t>Ingesti</a:t>
            </a:r>
            <a:r>
              <a:rPr lang="id-ID" dirty="0"/>
              <a:t>: </a:t>
            </a:r>
            <a:r>
              <a:rPr lang="id-ID" dirty="0" smtClean="0"/>
              <a:t>adalah pemasukan makanan kedalam tubuh melalui mulut.</a:t>
            </a:r>
          </a:p>
          <a:p>
            <a:pPr marL="0" indent="0">
              <a:buNone/>
            </a:pPr>
            <a:r>
              <a:rPr lang="id-ID" dirty="0" smtClean="0"/>
              <a:t>2.</a:t>
            </a:r>
            <a:r>
              <a:rPr lang="id-ID" b="1" dirty="0" smtClean="0"/>
              <a:t>Mastikasi</a:t>
            </a:r>
            <a:r>
              <a:rPr lang="id-ID" dirty="0"/>
              <a:t>: </a:t>
            </a:r>
            <a:r>
              <a:rPr lang="id-ID" dirty="0" smtClean="0"/>
              <a:t>adalah proses mengunyah makanan oleh gigi.</a:t>
            </a:r>
          </a:p>
          <a:p>
            <a:pPr marL="0" indent="0">
              <a:buNone/>
            </a:pPr>
            <a:r>
              <a:rPr lang="id-ID" dirty="0" smtClean="0"/>
              <a:t>3.</a:t>
            </a:r>
            <a:r>
              <a:rPr lang="id-ID" b="1" dirty="0" smtClean="0"/>
              <a:t>Deglutisi</a:t>
            </a:r>
            <a:r>
              <a:rPr lang="id-ID" dirty="0"/>
              <a:t>: </a:t>
            </a:r>
            <a:r>
              <a:rPr lang="id-ID" dirty="0" smtClean="0"/>
              <a:t>adalah proses menelan makanan dikerongkongan.</a:t>
            </a:r>
          </a:p>
          <a:p>
            <a:pPr marL="1081088" indent="-1081088">
              <a:buNone/>
              <a:tabLst>
                <a:tab pos="1081088" algn="l"/>
              </a:tabLst>
            </a:pPr>
            <a:r>
              <a:rPr lang="id-ID" dirty="0" smtClean="0"/>
              <a:t>4.</a:t>
            </a:r>
            <a:r>
              <a:rPr lang="id-ID" b="1" dirty="0" smtClean="0"/>
              <a:t>Digesti</a:t>
            </a:r>
            <a:r>
              <a:rPr lang="id-ID" dirty="0"/>
              <a:t>: </a:t>
            </a:r>
            <a:r>
              <a:rPr lang="id-ID" dirty="0" smtClean="0"/>
              <a:t>adalah pengubahan makanan menjadi molekul yang lebih sederhana dengan bantuan enzim</a:t>
            </a:r>
            <a:r>
              <a:rPr lang="id-ID" dirty="0"/>
              <a:t>, </a:t>
            </a:r>
            <a:r>
              <a:rPr lang="id-ID" dirty="0" smtClean="0"/>
              <a:t>terdapat dilambung.</a:t>
            </a:r>
          </a:p>
          <a:p>
            <a:pPr marL="0" indent="0">
              <a:buNone/>
            </a:pPr>
            <a:r>
              <a:rPr lang="id-ID" dirty="0" smtClean="0"/>
              <a:t>5.</a:t>
            </a:r>
            <a:r>
              <a:rPr lang="id-ID" b="1" dirty="0" smtClean="0"/>
              <a:t>Absorpsi</a:t>
            </a:r>
            <a:r>
              <a:rPr lang="id-ID" dirty="0"/>
              <a:t>: </a:t>
            </a:r>
            <a:r>
              <a:rPr lang="id-ID" dirty="0" smtClean="0"/>
              <a:t>adalah proses penyerapan</a:t>
            </a:r>
            <a:r>
              <a:rPr lang="id-ID" dirty="0"/>
              <a:t>, </a:t>
            </a:r>
            <a:r>
              <a:rPr lang="id-ID" dirty="0" smtClean="0"/>
              <a:t>terjadi diusus halus.</a:t>
            </a:r>
          </a:p>
          <a:p>
            <a:pPr marL="1260475" indent="-1260475">
              <a:buNone/>
            </a:pPr>
            <a:r>
              <a:rPr lang="id-ID" dirty="0" smtClean="0"/>
              <a:t>6.</a:t>
            </a:r>
            <a:r>
              <a:rPr lang="id-ID" b="1" dirty="0" smtClean="0"/>
              <a:t>Defekasi</a:t>
            </a:r>
            <a:r>
              <a:rPr lang="id-ID" dirty="0"/>
              <a:t>: </a:t>
            </a:r>
            <a:r>
              <a:rPr lang="id-ID" dirty="0" smtClean="0"/>
              <a:t>adalah pengeluaran sisa makanan yang sudah tidak berguna untuk tubuh melalui anus</a:t>
            </a:r>
            <a:r>
              <a:rPr lang="id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6927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PENYAKIT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4789" y="3955953"/>
            <a:ext cx="3841906" cy="1654812"/>
          </a:xfrm>
        </p:spPr>
        <p:txBody>
          <a:bodyPr>
            <a:normAutofit fontScale="92500"/>
          </a:bodyPr>
          <a:lstStyle/>
          <a:p>
            <a:pPr marL="457200" indent="-457200" algn="l">
              <a:buAutoNum type="arabicPeriod"/>
            </a:pPr>
            <a:r>
              <a:rPr lang="id-ID" dirty="0" smtClean="0"/>
              <a:t>Diare</a:t>
            </a:r>
          </a:p>
          <a:p>
            <a:pPr marL="457200" indent="-457200" algn="l">
              <a:buAutoNum type="arabicPeriod"/>
            </a:pPr>
            <a:r>
              <a:rPr lang="id-ID" dirty="0" smtClean="0"/>
              <a:t>Sembelit</a:t>
            </a:r>
          </a:p>
          <a:p>
            <a:pPr marL="457200" indent="-457200" algn="l">
              <a:buAutoNum type="arabicPeriod"/>
            </a:pPr>
            <a:r>
              <a:rPr lang="id-ID" dirty="0" smtClean="0"/>
              <a:t>Maag (Konstipasi)</a:t>
            </a:r>
          </a:p>
          <a:p>
            <a:pPr marL="457200" indent="-457200" algn="l">
              <a:buAutoNum type="arabicPeriod"/>
            </a:pPr>
            <a:r>
              <a:rPr lang="id-ID" dirty="0" smtClean="0"/>
              <a:t>Muntaber (Gastroenteritis)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07766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1218"/>
          </a:xfrm>
        </p:spPr>
        <p:txBody>
          <a:bodyPr/>
          <a:lstStyle/>
          <a:p>
            <a:r>
              <a:rPr lang="id-ID" dirty="0" smtClean="0"/>
              <a:t>DIARE</a:t>
            </a:r>
            <a:endParaRPr lang="id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567651"/>
            <a:ext cx="5179257" cy="26355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71600" y="4240010"/>
            <a:ext cx="51792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d-ID" sz="12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id-ID" sz="2400" dirty="0">
                <a:solidFill>
                  <a:srgbClr val="000000"/>
                </a:solidFill>
                <a:latin typeface="Tw Cen MT" panose="020B0602020104020603" pitchFamily="34" charset="0"/>
              </a:rPr>
              <a:t>Penyakit dimana proses BAB terjadi lebih dari 3 kali dalam 24 jam dengan konsistensi cair dan setengah padat. </a:t>
            </a:r>
          </a:p>
        </p:txBody>
      </p:sp>
      <p:sp>
        <p:nvSpPr>
          <p:cNvPr id="6" name="Rectangle 5"/>
          <p:cNvSpPr/>
          <p:nvPr/>
        </p:nvSpPr>
        <p:spPr>
          <a:xfrm>
            <a:off x="6871856" y="394854"/>
            <a:ext cx="5015345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Penyebab diare</a:t>
            </a:r>
            <a:r>
              <a:rPr lang="id-ID" sz="2800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:</a:t>
            </a:r>
          </a:p>
          <a:p>
            <a:endParaRPr lang="id-ID" sz="28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id-ID" sz="2800" dirty="0">
                <a:solidFill>
                  <a:srgbClr val="000000"/>
                </a:solidFill>
                <a:latin typeface="Wingdings" panose="05000000000000000000" pitchFamily="2" charset="2"/>
              </a:rPr>
              <a:t></a:t>
            </a:r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Virus : Rotavirus, Norwalk virus, Astoirus, </a:t>
            </a:r>
            <a:r>
              <a:rPr lang="id-ID" sz="2800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Adenovirus</a:t>
            </a:r>
          </a:p>
          <a:p>
            <a:endParaRPr lang="id-ID" sz="28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it-IT" sz="2800" dirty="0">
                <a:solidFill>
                  <a:srgbClr val="000000"/>
                </a:solidFill>
                <a:latin typeface="Wingdings" panose="05000000000000000000" pitchFamily="2" charset="2"/>
              </a:rPr>
              <a:t></a:t>
            </a:r>
            <a:r>
              <a:rPr lang="it-IT" sz="2800" dirty="0">
                <a:solidFill>
                  <a:srgbClr val="000000"/>
                </a:solidFill>
                <a:latin typeface="Tw Cen MT" panose="020B0602020104020603" pitchFamily="34" charset="0"/>
              </a:rPr>
              <a:t>Bakteri : Shigella, Salmonella, E. Coli, </a:t>
            </a:r>
            <a:r>
              <a:rPr lang="it-IT" sz="2800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Clostridium</a:t>
            </a:r>
            <a:endParaRPr lang="id-ID" sz="2800" dirty="0" smtClean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endParaRPr lang="it-IT" sz="28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pt-BR" sz="2800" dirty="0">
                <a:solidFill>
                  <a:srgbClr val="000000"/>
                </a:solidFill>
                <a:latin typeface="Wingdings" panose="05000000000000000000" pitchFamily="2" charset="2"/>
              </a:rPr>
              <a:t></a:t>
            </a:r>
            <a:r>
              <a:rPr lang="pt-BR" sz="2800" dirty="0">
                <a:solidFill>
                  <a:srgbClr val="000000"/>
                </a:solidFill>
                <a:latin typeface="Tw Cen MT" panose="020B0602020104020603" pitchFamily="34" charset="0"/>
              </a:rPr>
              <a:t>Parasit : Protozoa, Giardia lamblia, Balantidium coli, Entamoeba </a:t>
            </a:r>
            <a:r>
              <a:rPr lang="pt-BR" sz="2800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histolytica</a:t>
            </a:r>
            <a:endParaRPr lang="id-ID" sz="2800" dirty="0" smtClean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endParaRPr lang="pt-BR" sz="28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fi-FI" sz="2800" dirty="0">
                <a:solidFill>
                  <a:srgbClr val="000000"/>
                </a:solidFill>
                <a:latin typeface="Wingdings" panose="05000000000000000000" pitchFamily="2" charset="2"/>
              </a:rPr>
              <a:t></a:t>
            </a:r>
            <a:r>
              <a:rPr lang="fi-FI" sz="2800" dirty="0">
                <a:solidFill>
                  <a:srgbClr val="000000"/>
                </a:solidFill>
                <a:latin typeface="Tw Cen MT" panose="020B0602020104020603" pitchFamily="34" charset="0"/>
              </a:rPr>
              <a:t>Non Infeksi : Malabsorbsi, Alergi, Keracunan Makanan</a:t>
            </a:r>
          </a:p>
        </p:txBody>
      </p:sp>
    </p:spTree>
    <p:extLst>
      <p:ext uri="{BB962C8B-B14F-4D97-AF65-F5344CB8AC3E}">
        <p14:creationId xmlns:p14="http://schemas.microsoft.com/office/powerpoint/2010/main" val="928482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71945"/>
          </a:xfrm>
        </p:spPr>
        <p:txBody>
          <a:bodyPr>
            <a:normAutofit fontScale="90000"/>
          </a:bodyPr>
          <a:lstStyle/>
          <a:p>
            <a:r>
              <a:rPr lang="id-ID" dirty="0" smtClean="0"/>
              <a:t>DIARE</a:t>
            </a:r>
            <a:endParaRPr lang="id-ID" dirty="0"/>
          </a:p>
        </p:txBody>
      </p:sp>
      <p:sp>
        <p:nvSpPr>
          <p:cNvPr id="4" name="Rectangle 3"/>
          <p:cNvSpPr/>
          <p:nvPr/>
        </p:nvSpPr>
        <p:spPr>
          <a:xfrm>
            <a:off x="872837" y="1357745"/>
            <a:ext cx="582910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d-ID" sz="16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id-ID" sz="2800" b="1" dirty="0">
                <a:solidFill>
                  <a:srgbClr val="000000"/>
                </a:solidFill>
                <a:latin typeface="Tw Cen MT" panose="020B0602020104020603" pitchFamily="34" charset="0"/>
              </a:rPr>
              <a:t>Gejala Umum </a:t>
            </a:r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:</a:t>
            </a:r>
          </a:p>
          <a:p>
            <a:r>
              <a:rPr lang="id-ID" sz="2800" dirty="0">
                <a:solidFill>
                  <a:srgbClr val="000000"/>
                </a:solidFill>
                <a:latin typeface="Wingdings" panose="05000000000000000000" pitchFamily="2" charset="2"/>
              </a:rPr>
              <a:t></a:t>
            </a:r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Badan Lemas</a:t>
            </a:r>
          </a:p>
          <a:p>
            <a:r>
              <a:rPr lang="id-ID" sz="2800" dirty="0">
                <a:solidFill>
                  <a:srgbClr val="000000"/>
                </a:solidFill>
                <a:latin typeface="Wingdings" panose="05000000000000000000" pitchFamily="2" charset="2"/>
              </a:rPr>
              <a:t></a:t>
            </a:r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Dehidrasi</a:t>
            </a:r>
          </a:p>
          <a:p>
            <a:r>
              <a:rPr lang="id-ID" sz="2800" dirty="0">
                <a:solidFill>
                  <a:srgbClr val="000000"/>
                </a:solidFill>
                <a:latin typeface="Wingdings" panose="05000000000000000000" pitchFamily="2" charset="2"/>
              </a:rPr>
              <a:t></a:t>
            </a:r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Bising Usus</a:t>
            </a:r>
          </a:p>
          <a:p>
            <a:r>
              <a:rPr lang="id-ID" sz="2800" dirty="0">
                <a:solidFill>
                  <a:srgbClr val="000000"/>
                </a:solidFill>
                <a:latin typeface="Wingdings" panose="05000000000000000000" pitchFamily="2" charset="2"/>
              </a:rPr>
              <a:t></a:t>
            </a:r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Kembung </a:t>
            </a:r>
            <a:endParaRPr lang="id-ID" sz="2800" dirty="0" smtClean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endParaRPr lang="id-ID" sz="28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id-ID" sz="2800" b="1" dirty="0">
                <a:solidFill>
                  <a:srgbClr val="000000"/>
                </a:solidFill>
                <a:latin typeface="Tw Cen MT" panose="020B0602020104020603" pitchFamily="34" charset="0"/>
              </a:rPr>
              <a:t>Pengobatan :</a:t>
            </a:r>
            <a:endParaRPr lang="id-ID" sz="28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id-ID" sz="2800" dirty="0">
                <a:solidFill>
                  <a:srgbClr val="000000"/>
                </a:solidFill>
                <a:latin typeface="Wingdings" panose="05000000000000000000" pitchFamily="2" charset="2"/>
              </a:rPr>
              <a:t></a:t>
            </a:r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Memberi cairan oralit</a:t>
            </a:r>
          </a:p>
          <a:p>
            <a:r>
              <a:rPr lang="id-ID" sz="2800" dirty="0">
                <a:solidFill>
                  <a:srgbClr val="000000"/>
                </a:solidFill>
                <a:latin typeface="Wingdings" panose="05000000000000000000" pitchFamily="2" charset="2"/>
              </a:rPr>
              <a:t></a:t>
            </a:r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Memberi </a:t>
            </a:r>
            <a:r>
              <a:rPr lang="id-ID" sz="2800" i="1" dirty="0">
                <a:solidFill>
                  <a:srgbClr val="000000"/>
                </a:solidFill>
                <a:latin typeface="Tw Cen MT" panose="020B0602020104020603" pitchFamily="34" charset="0"/>
              </a:rPr>
              <a:t>Loperamide</a:t>
            </a:r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untuk meningkatkan absorbsi</a:t>
            </a:r>
          </a:p>
          <a:p>
            <a:r>
              <a:rPr lang="sv-SE" sz="2800" dirty="0">
                <a:solidFill>
                  <a:srgbClr val="000000"/>
                </a:solidFill>
                <a:latin typeface="Wingdings" panose="05000000000000000000" pitchFamily="2" charset="2"/>
              </a:rPr>
              <a:t></a:t>
            </a:r>
            <a:r>
              <a:rPr lang="sv-SE" sz="2800" dirty="0">
                <a:solidFill>
                  <a:srgbClr val="000000"/>
                </a:solidFill>
                <a:latin typeface="Tw Cen MT" panose="020B0602020104020603" pitchFamily="34" charset="0"/>
              </a:rPr>
              <a:t>Hubungi dokter bila sakit berlanjut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356" y="824350"/>
            <a:ext cx="4688072" cy="31103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77896" y="419417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2800" b="1" dirty="0">
                <a:solidFill>
                  <a:srgbClr val="000000"/>
                </a:solidFill>
                <a:latin typeface="Tw Cen MT" panose="020B0602020104020603" pitchFamily="34" charset="0"/>
              </a:rPr>
              <a:t>Pencegahan :</a:t>
            </a:r>
            <a:endParaRPr lang="id-ID" sz="28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id-ID" sz="2800" dirty="0">
                <a:solidFill>
                  <a:srgbClr val="000000"/>
                </a:solidFill>
                <a:latin typeface="Wingdings" panose="05000000000000000000" pitchFamily="2" charset="2"/>
              </a:rPr>
              <a:t></a:t>
            </a:r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Makan makanan yang higienis</a:t>
            </a:r>
          </a:p>
          <a:p>
            <a:r>
              <a:rPr lang="id-ID" sz="2800" dirty="0">
                <a:solidFill>
                  <a:srgbClr val="000000"/>
                </a:solidFill>
                <a:latin typeface="Wingdings" panose="05000000000000000000" pitchFamily="2" charset="2"/>
              </a:rPr>
              <a:t></a:t>
            </a:r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Rajin mencuci tangan </a:t>
            </a:r>
          </a:p>
          <a:p>
            <a:r>
              <a:rPr lang="id-ID" sz="2800" dirty="0">
                <a:solidFill>
                  <a:srgbClr val="000000"/>
                </a:solidFill>
                <a:latin typeface="Wingdings" panose="05000000000000000000" pitchFamily="2" charset="2"/>
              </a:rPr>
              <a:t></a:t>
            </a:r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Memotong kuku yang panjang </a:t>
            </a:r>
          </a:p>
          <a:p>
            <a:r>
              <a:rPr lang="id-ID" sz="2800" dirty="0">
                <a:solidFill>
                  <a:srgbClr val="000000"/>
                </a:solidFill>
                <a:latin typeface="Wingdings" panose="05000000000000000000" pitchFamily="2" charset="2"/>
              </a:rPr>
              <a:t></a:t>
            </a:r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Tidak minum air mentah</a:t>
            </a:r>
          </a:p>
        </p:txBody>
      </p:sp>
    </p:spTree>
    <p:extLst>
      <p:ext uri="{BB962C8B-B14F-4D97-AF65-F5344CB8AC3E}">
        <p14:creationId xmlns:p14="http://schemas.microsoft.com/office/powerpoint/2010/main" val="3808433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id-ID" dirty="0" smtClean="0"/>
              <a:t>SEMBELIT (KONSTIPASI)</a:t>
            </a:r>
            <a:endParaRPr lang="id-ID" dirty="0"/>
          </a:p>
        </p:txBody>
      </p:sp>
      <p:sp>
        <p:nvSpPr>
          <p:cNvPr id="4" name="Rectangle 3"/>
          <p:cNvSpPr/>
          <p:nvPr/>
        </p:nvSpPr>
        <p:spPr>
          <a:xfrm>
            <a:off x="969818" y="1565403"/>
            <a:ext cx="885305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d-ID" sz="1200" dirty="0">
              <a:solidFill>
                <a:srgbClr val="000000"/>
              </a:solidFill>
              <a:latin typeface="Wingdings" panose="05000000000000000000" pitchFamily="2" charset="2"/>
            </a:endParaRPr>
          </a:p>
          <a:p>
            <a:r>
              <a:rPr lang="id-ID" sz="2400" dirty="0">
                <a:solidFill>
                  <a:srgbClr val="000000"/>
                </a:solidFill>
                <a:latin typeface="Wingdings" panose="05000000000000000000" pitchFamily="2" charset="2"/>
              </a:rPr>
              <a:t></a:t>
            </a:r>
            <a:r>
              <a:rPr lang="id-ID" sz="2400" dirty="0">
                <a:solidFill>
                  <a:srgbClr val="000000"/>
                </a:solidFill>
                <a:latin typeface="Tw Cen MT" panose="020B0602020104020603" pitchFamily="34" charset="0"/>
              </a:rPr>
              <a:t>Keluhan umum dalam praktek klinis dan biasanya mengacu pada proses defekasi (BAB ) yang sulit atau jarang.</a:t>
            </a:r>
          </a:p>
          <a:p>
            <a:r>
              <a:rPr lang="id-ID" sz="2400" dirty="0">
                <a:solidFill>
                  <a:srgbClr val="000000"/>
                </a:solidFill>
                <a:latin typeface="Wingdings" panose="05000000000000000000" pitchFamily="2" charset="2"/>
              </a:rPr>
              <a:t></a:t>
            </a:r>
            <a:r>
              <a:rPr lang="id-ID" sz="2400" dirty="0">
                <a:solidFill>
                  <a:srgbClr val="000000"/>
                </a:solidFill>
                <a:latin typeface="Tw Cen MT" panose="020B0602020104020603" pitchFamily="34" charset="0"/>
              </a:rPr>
              <a:t>Normalnya, frekuensi BAB minimal 2 kali </a:t>
            </a:r>
            <a:r>
              <a:rPr lang="id-ID" sz="2400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sehari</a:t>
            </a:r>
          </a:p>
          <a:p>
            <a:endParaRPr lang="id-ID" sz="24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id-ID" sz="2400" dirty="0">
                <a:solidFill>
                  <a:srgbClr val="000000"/>
                </a:solidFill>
                <a:latin typeface="Wingdings" panose="05000000000000000000" pitchFamily="2" charset="2"/>
              </a:rPr>
              <a:t></a:t>
            </a:r>
            <a:r>
              <a:rPr lang="id-ID" sz="2400" b="1" dirty="0">
                <a:solidFill>
                  <a:srgbClr val="000000"/>
                </a:solidFill>
                <a:latin typeface="Tw Cen MT" panose="020B0602020104020603" pitchFamily="34" charset="0"/>
              </a:rPr>
              <a:t>Penyebab :</a:t>
            </a:r>
            <a:endParaRPr lang="id-ID" sz="24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id-ID" sz="2400" dirty="0">
                <a:solidFill>
                  <a:srgbClr val="000000"/>
                </a:solidFill>
                <a:latin typeface="Tw Cen MT" panose="020B0602020104020603" pitchFamily="34" charset="0"/>
              </a:rPr>
              <a:t>1.Usus yang tersumbat</a:t>
            </a:r>
          </a:p>
          <a:p>
            <a:r>
              <a:rPr lang="id-ID" sz="2400" dirty="0">
                <a:solidFill>
                  <a:srgbClr val="000000"/>
                </a:solidFill>
                <a:latin typeface="Tw Cen MT" panose="020B0602020104020603" pitchFamily="34" charset="0"/>
              </a:rPr>
              <a:t>2.Usia tua</a:t>
            </a:r>
          </a:p>
          <a:p>
            <a:r>
              <a:rPr lang="id-ID" sz="2400" dirty="0">
                <a:solidFill>
                  <a:srgbClr val="000000"/>
                </a:solidFill>
                <a:latin typeface="Tw Cen MT" panose="020B0602020104020603" pitchFamily="34" charset="0"/>
              </a:rPr>
              <a:t>3.Obat –obatan </a:t>
            </a:r>
          </a:p>
          <a:p>
            <a:r>
              <a:rPr lang="id-ID" sz="2400" dirty="0">
                <a:solidFill>
                  <a:srgbClr val="000000"/>
                </a:solidFill>
                <a:latin typeface="Tw Cen MT" panose="020B0602020104020603" pitchFamily="34" charset="0"/>
              </a:rPr>
              <a:t>4.Penyakit saluran pencernaan lainnya. </a:t>
            </a:r>
          </a:p>
          <a:p>
            <a:endParaRPr lang="id-ID" sz="2400" dirty="0">
              <a:solidFill>
                <a:srgbClr val="000000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74873" y="320295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2400" dirty="0">
                <a:solidFill>
                  <a:srgbClr val="000000"/>
                </a:solidFill>
                <a:latin typeface="Wingdings" panose="05000000000000000000" pitchFamily="2" charset="2"/>
              </a:rPr>
              <a:t></a:t>
            </a:r>
            <a:r>
              <a:rPr lang="id-ID" sz="2400" b="1" dirty="0">
                <a:solidFill>
                  <a:srgbClr val="000000"/>
                </a:solidFill>
                <a:latin typeface="Tw Cen MT" panose="020B0602020104020603" pitchFamily="34" charset="0"/>
              </a:rPr>
              <a:t>Pengobatan :</a:t>
            </a:r>
            <a:endParaRPr lang="id-ID" sz="24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id-ID" sz="2400" dirty="0">
                <a:solidFill>
                  <a:srgbClr val="000000"/>
                </a:solidFill>
                <a:latin typeface="Tw Cen MT" panose="020B0602020104020603" pitchFamily="34" charset="0"/>
              </a:rPr>
              <a:t>1.Banyak konsumsi buah</a:t>
            </a:r>
          </a:p>
          <a:p>
            <a:r>
              <a:rPr lang="id-ID" sz="2400" dirty="0">
                <a:solidFill>
                  <a:srgbClr val="000000"/>
                </a:solidFill>
                <a:latin typeface="Tw Cen MT" panose="020B0602020104020603" pitchFamily="34" charset="0"/>
              </a:rPr>
              <a:t>2.Banyak konsumsi sayur</a:t>
            </a:r>
          </a:p>
          <a:p>
            <a:r>
              <a:rPr lang="id-ID" sz="2400" dirty="0">
                <a:solidFill>
                  <a:srgbClr val="000000"/>
                </a:solidFill>
                <a:latin typeface="Tw Cen MT" panose="020B0602020104020603" pitchFamily="34" charset="0"/>
              </a:rPr>
              <a:t>3.Banyak konsumsi air</a:t>
            </a:r>
          </a:p>
          <a:p>
            <a:r>
              <a:rPr lang="id-ID" sz="2400" dirty="0">
                <a:solidFill>
                  <a:srgbClr val="000000"/>
                </a:solidFill>
                <a:latin typeface="Tw Cen MT" panose="020B0602020104020603" pitchFamily="34" charset="0"/>
              </a:rPr>
              <a:t>4.Jika dakit berlanjut hubungi dokter</a:t>
            </a:r>
          </a:p>
        </p:txBody>
      </p:sp>
    </p:spTree>
    <p:extLst>
      <p:ext uri="{BB962C8B-B14F-4D97-AF65-F5344CB8AC3E}">
        <p14:creationId xmlns:p14="http://schemas.microsoft.com/office/powerpoint/2010/main" val="3470775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8200"/>
          </a:xfrm>
        </p:spPr>
        <p:txBody>
          <a:bodyPr/>
          <a:lstStyle/>
          <a:p>
            <a:r>
              <a:rPr lang="id-ID" dirty="0" smtClean="0"/>
              <a:t>SEMBELIT (KONSTIPASI)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703" y="1757426"/>
            <a:ext cx="3145824" cy="39779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03818" y="2515301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d-ID" sz="14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id-ID" sz="2800" b="1" dirty="0">
                <a:solidFill>
                  <a:srgbClr val="000000"/>
                </a:solidFill>
                <a:latin typeface="Tw Cen MT" panose="020B0602020104020603" pitchFamily="34" charset="0"/>
              </a:rPr>
              <a:t>Pencegahan :</a:t>
            </a:r>
            <a:endParaRPr lang="id-ID" sz="28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1.Banyak asupan serat</a:t>
            </a:r>
          </a:p>
          <a:p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2.Rutin olahraga</a:t>
            </a:r>
          </a:p>
          <a:p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3.Jangan menunda BAB</a:t>
            </a:r>
          </a:p>
          <a:p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4.Perbanyak konsumsi air</a:t>
            </a:r>
          </a:p>
        </p:txBody>
      </p:sp>
    </p:spTree>
    <p:extLst>
      <p:ext uri="{BB962C8B-B14F-4D97-AF65-F5344CB8AC3E}">
        <p14:creationId xmlns:p14="http://schemas.microsoft.com/office/powerpoint/2010/main" val="2994136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Judu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Organ-organ pencernaan</a:t>
            </a:r>
          </a:p>
        </p:txBody>
      </p:sp>
      <p:sp>
        <p:nvSpPr>
          <p:cNvPr id="1048600" name="text 1"/>
          <p:cNvSpPr txBox="1"/>
          <p:nvPr/>
        </p:nvSpPr>
        <p:spPr>
          <a:xfrm>
            <a:off x="1584284" y="1979678"/>
            <a:ext cx="8839200" cy="3401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960" spc="10" dirty="0">
                <a:latin typeface="Franklin Gothic Medium" panose="020B0603020102020204" pitchFamily="34" charset="0"/>
                <a:cs typeface="Arial"/>
              </a:rPr>
              <a:t>Mulut (Cavum Oris) terdiri dari gigi, lidah (lingual), kelenjar lidah dan kelenjar ludah</a:t>
            </a:r>
            <a:endParaRPr sz="19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01" name="text 1"/>
          <p:cNvSpPr txBox="1"/>
          <p:nvPr/>
        </p:nvSpPr>
        <p:spPr>
          <a:xfrm>
            <a:off x="1584284" y="2425949"/>
            <a:ext cx="3136900" cy="3401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960" spc="10" dirty="0">
                <a:latin typeface="Franklin Gothic Medium" panose="020B0603020102020204" pitchFamily="34" charset="0"/>
                <a:cs typeface="Arial"/>
              </a:rPr>
              <a:t>Kerongkongan (Oesophagus)</a:t>
            </a:r>
            <a:endParaRPr sz="19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02" name="text 1"/>
          <p:cNvSpPr txBox="1"/>
          <p:nvPr/>
        </p:nvSpPr>
        <p:spPr>
          <a:xfrm>
            <a:off x="1584284" y="2871472"/>
            <a:ext cx="1943100" cy="3401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960" spc="10" dirty="0">
                <a:latin typeface="Franklin Gothic Medium" panose="020B0603020102020204" pitchFamily="34" charset="0"/>
                <a:cs typeface="Arial"/>
              </a:rPr>
              <a:t>Lambung (Gaster)</a:t>
            </a:r>
            <a:endParaRPr sz="19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03" name="text 1"/>
          <p:cNvSpPr txBox="1"/>
          <p:nvPr/>
        </p:nvSpPr>
        <p:spPr>
          <a:xfrm>
            <a:off x="1584284" y="3318004"/>
            <a:ext cx="1917700" cy="3401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960" spc="10" dirty="0">
                <a:latin typeface="Franklin Gothic Medium" panose="020B0603020102020204" pitchFamily="34" charset="0"/>
                <a:cs typeface="Arial"/>
              </a:rPr>
              <a:t>Kelenjar Pankreas</a:t>
            </a:r>
            <a:endParaRPr sz="19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04" name="text 1"/>
          <p:cNvSpPr txBox="1"/>
          <p:nvPr/>
        </p:nvSpPr>
        <p:spPr>
          <a:xfrm>
            <a:off x="1584284" y="3764275"/>
            <a:ext cx="1270000" cy="3554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050" spc="10" dirty="0">
                <a:latin typeface="Franklin Gothic Medium" panose="020B0603020102020204" pitchFamily="34" charset="0"/>
                <a:cs typeface="Arial"/>
              </a:rPr>
              <a:t>Hati (Liver)</a:t>
            </a:r>
            <a:endParaRPr sz="20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05" name="text 1"/>
          <p:cNvSpPr txBox="1"/>
          <p:nvPr/>
        </p:nvSpPr>
        <p:spPr>
          <a:xfrm>
            <a:off x="1584284" y="4209925"/>
            <a:ext cx="3124200" cy="312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810" spc="10" dirty="0">
                <a:latin typeface="Franklin Gothic Medium" panose="020B0603020102020204" pitchFamily="34" charset="0"/>
                <a:cs typeface="Arial"/>
              </a:rPr>
              <a:t>Usus Halus (Intestinum Tenue)</a:t>
            </a:r>
            <a:endParaRPr sz="18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06" name="text 1"/>
          <p:cNvSpPr txBox="1"/>
          <p:nvPr/>
        </p:nvSpPr>
        <p:spPr>
          <a:xfrm>
            <a:off x="1584284" y="4656457"/>
            <a:ext cx="3403600" cy="312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810" spc="10" dirty="0">
                <a:latin typeface="Franklin Gothic Medium" panose="020B0603020102020204" pitchFamily="34" charset="0"/>
                <a:cs typeface="Arial"/>
              </a:rPr>
              <a:t>Usus Besar (Intestinum Crassum)</a:t>
            </a:r>
            <a:endParaRPr sz="18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07" name="text 1"/>
          <p:cNvSpPr txBox="1"/>
          <p:nvPr/>
        </p:nvSpPr>
        <p:spPr>
          <a:xfrm>
            <a:off x="1584284" y="5102678"/>
            <a:ext cx="787399" cy="3120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810" spc="10" dirty="0">
                <a:latin typeface="Franklin Gothic Medium" panose="020B0603020102020204" pitchFamily="34" charset="0"/>
                <a:cs typeface="Arial"/>
              </a:rPr>
              <a:t>Rectum</a:t>
            </a:r>
            <a:endParaRPr sz="18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08" name="text 1"/>
          <p:cNvSpPr txBox="1"/>
          <p:nvPr/>
        </p:nvSpPr>
        <p:spPr>
          <a:xfrm>
            <a:off x="1584284" y="5548251"/>
            <a:ext cx="533400" cy="3401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960" spc="10" dirty="0">
                <a:latin typeface="Franklin Gothic Medium" panose="020B0603020102020204" pitchFamily="34" charset="0"/>
                <a:cs typeface="Arial"/>
              </a:rPr>
              <a:t>Anus</a:t>
            </a:r>
            <a:endParaRPr sz="1900" dirty="0">
              <a:latin typeface="Franklin Gothic Medium" panose="020B0603020102020204" pitchFamily="34" charset="0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6636"/>
          </a:xfrm>
        </p:spPr>
        <p:txBody>
          <a:bodyPr>
            <a:normAutofit/>
          </a:bodyPr>
          <a:lstStyle/>
          <a:p>
            <a:r>
              <a:rPr lang="id-ID" sz="3600" b="1" dirty="0" smtClean="0"/>
              <a:t>MAAG (RADANG LAMBUNG / TUKAK LAMBUNG</a:t>
            </a:r>
            <a:endParaRPr lang="id-ID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580" y="1552892"/>
            <a:ext cx="3227525" cy="35836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40873" y="4866857"/>
            <a:ext cx="63730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id-ID" sz="12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pPr algn="just"/>
            <a:r>
              <a:rPr lang="id-ID" sz="2400" dirty="0">
                <a:solidFill>
                  <a:srgbClr val="000000"/>
                </a:solidFill>
                <a:latin typeface="Tw Cen MT" panose="020B0602020104020603" pitchFamily="34" charset="0"/>
              </a:rPr>
              <a:t>Gejala penyakit yang menyerang </a:t>
            </a:r>
            <a:r>
              <a:rPr lang="id-ID" sz="2400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lambung di karenakan terjadi </a:t>
            </a:r>
            <a:r>
              <a:rPr lang="id-ID" sz="2400" dirty="0">
                <a:solidFill>
                  <a:srgbClr val="000000"/>
                </a:solidFill>
                <a:latin typeface="Tw Cen MT" panose="020B0602020104020603" pitchFamily="34" charset="0"/>
              </a:rPr>
              <a:t>luka </a:t>
            </a:r>
            <a:r>
              <a:rPr lang="id-ID" sz="2400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atau peradangan pada lambung </a:t>
            </a:r>
            <a:r>
              <a:rPr lang="sv-SE" sz="2400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yang</a:t>
            </a:r>
            <a:r>
              <a:rPr lang="id-ID" sz="2400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 </a:t>
            </a:r>
            <a:r>
              <a:rPr lang="sv-SE" sz="2400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me</a:t>
            </a:r>
            <a:r>
              <a:rPr lang="id-ID" sz="2400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 </a:t>
            </a:r>
            <a:r>
              <a:rPr lang="sv-SE" sz="2400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nyebabkan sakit,</a:t>
            </a:r>
            <a:r>
              <a:rPr lang="id-ID" sz="2400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 </a:t>
            </a:r>
            <a:r>
              <a:rPr lang="sv-SE" sz="2400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mulas,</a:t>
            </a:r>
            <a:r>
              <a:rPr lang="id-ID" sz="2400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 </a:t>
            </a:r>
            <a:r>
              <a:rPr lang="sv-SE" sz="2400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dan </a:t>
            </a:r>
            <a:r>
              <a:rPr lang="sv-SE" sz="2400" dirty="0">
                <a:solidFill>
                  <a:srgbClr val="000000"/>
                </a:solidFill>
                <a:latin typeface="Tw Cen MT" panose="020B0602020104020603" pitchFamily="34" charset="0"/>
              </a:rPr>
              <a:t>perih pada perut. </a:t>
            </a:r>
          </a:p>
        </p:txBody>
      </p:sp>
      <p:sp>
        <p:nvSpPr>
          <p:cNvPr id="6" name="Rectangle 5"/>
          <p:cNvSpPr/>
          <p:nvPr/>
        </p:nvSpPr>
        <p:spPr>
          <a:xfrm>
            <a:off x="5846618" y="1472414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d-ID" sz="14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id-ID" sz="2800" b="1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Penyebab:</a:t>
            </a:r>
          </a:p>
          <a:p>
            <a:r>
              <a:rPr lang="id-ID" sz="2800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1.Makan </a:t>
            </a:r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tidak terautur</a:t>
            </a:r>
          </a:p>
          <a:p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2.Mengonsumsi obat –obatan tertentu</a:t>
            </a:r>
          </a:p>
          <a:p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3.Mengonsumsi alkohol</a:t>
            </a:r>
          </a:p>
          <a:p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4.Terdapat mikroorganisme yang merugikan </a:t>
            </a:r>
          </a:p>
          <a:p>
            <a:r>
              <a:rPr lang="id-ID" sz="2800" dirty="0">
                <a:solidFill>
                  <a:srgbClr val="000000"/>
                </a:solidFill>
                <a:latin typeface="Tw Cen MT" panose="020B0602020104020603" pitchFamily="34" charset="0"/>
              </a:rPr>
              <a:t>5.Stress</a:t>
            </a:r>
          </a:p>
        </p:txBody>
      </p:sp>
    </p:spTree>
    <p:extLst>
      <p:ext uri="{BB962C8B-B14F-4D97-AF65-F5344CB8AC3E}">
        <p14:creationId xmlns:p14="http://schemas.microsoft.com/office/powerpoint/2010/main" val="4010868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71945"/>
          </a:xfrm>
        </p:spPr>
        <p:txBody>
          <a:bodyPr>
            <a:normAutofit/>
          </a:bodyPr>
          <a:lstStyle/>
          <a:p>
            <a:r>
              <a:rPr lang="id-ID" sz="3600" b="1" dirty="0" smtClean="0"/>
              <a:t>MAAG (RADANG LAMBUNG / TUKAK LAMBUNG</a:t>
            </a:r>
            <a:endParaRPr lang="id-ID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1136073" y="1856509"/>
            <a:ext cx="7287491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d-ID" sz="14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id-ID" sz="2400" b="1" dirty="0">
                <a:solidFill>
                  <a:srgbClr val="000000"/>
                </a:solidFill>
                <a:latin typeface="Tw Cen MT" panose="020B0602020104020603" pitchFamily="34" charset="0"/>
              </a:rPr>
              <a:t>Gejala :</a:t>
            </a:r>
            <a:endParaRPr lang="id-ID" sz="24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sv-SE" sz="2400" dirty="0">
                <a:solidFill>
                  <a:srgbClr val="000000"/>
                </a:solidFill>
                <a:latin typeface="Tw Cen MT" panose="020B0602020104020603" pitchFamily="34" charset="0"/>
              </a:rPr>
              <a:t>1.Perut bagian atas terasa nyeri</a:t>
            </a:r>
          </a:p>
          <a:p>
            <a:r>
              <a:rPr lang="id-ID" sz="2400" dirty="0">
                <a:solidFill>
                  <a:srgbClr val="000000"/>
                </a:solidFill>
                <a:latin typeface="Tw Cen MT" panose="020B0602020104020603" pitchFamily="34" charset="0"/>
              </a:rPr>
              <a:t>2.Kehilangan nafsu </a:t>
            </a:r>
            <a:r>
              <a:rPr lang="id-ID" sz="2400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makan</a:t>
            </a:r>
          </a:p>
          <a:p>
            <a:endParaRPr lang="id-ID" sz="24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endParaRPr lang="id-ID" sz="2400" dirty="0" smtClean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endParaRPr lang="id-ID" sz="2400" dirty="0">
              <a:solidFill>
                <a:srgbClr val="000000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00800" y="198370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2400" b="1" dirty="0">
                <a:solidFill>
                  <a:srgbClr val="000000"/>
                </a:solidFill>
                <a:latin typeface="Tw Cen MT" panose="020B0602020104020603" pitchFamily="34" charset="0"/>
              </a:rPr>
              <a:t>Pengobatan :</a:t>
            </a:r>
            <a:endParaRPr lang="id-ID" sz="24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id-ID" sz="2400" dirty="0">
                <a:solidFill>
                  <a:srgbClr val="000000"/>
                </a:solidFill>
                <a:latin typeface="Tw Cen MT" panose="020B0602020104020603" pitchFamily="34" charset="0"/>
              </a:rPr>
              <a:t>1.Mengisi perut dengan makanan</a:t>
            </a:r>
          </a:p>
          <a:p>
            <a:pPr marL="234950" indent="-234950"/>
            <a:r>
              <a:rPr lang="id-ID" sz="2400" dirty="0">
                <a:solidFill>
                  <a:srgbClr val="000000"/>
                </a:solidFill>
                <a:latin typeface="Tw Cen MT" panose="020B0602020104020603" pitchFamily="34" charset="0"/>
              </a:rPr>
              <a:t>2.Memberi obat penurun asam lambung </a:t>
            </a:r>
            <a:r>
              <a:rPr lang="id-ID" sz="2400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(mylanta</a:t>
            </a:r>
            <a:r>
              <a:rPr lang="id-ID" sz="2400" dirty="0">
                <a:solidFill>
                  <a:srgbClr val="000000"/>
                </a:solidFill>
                <a:latin typeface="Tw Cen MT" panose="020B0602020104020603" pitchFamily="34" charset="0"/>
              </a:rPr>
              <a:t>, promaag)</a:t>
            </a:r>
          </a:p>
          <a:p>
            <a:r>
              <a:rPr lang="sv-SE" sz="2400" dirty="0">
                <a:solidFill>
                  <a:srgbClr val="000000"/>
                </a:solidFill>
                <a:latin typeface="Tw Cen MT" panose="020B0602020104020603" pitchFamily="34" charset="0"/>
              </a:rPr>
              <a:t>3.Jika sakit berlanjut hubungi dokter. 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4200" y="412907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d-ID" sz="24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id-ID" sz="2400" b="1" dirty="0">
                <a:solidFill>
                  <a:srgbClr val="000000"/>
                </a:solidFill>
                <a:latin typeface="Tw Cen MT" panose="020B0602020104020603" pitchFamily="34" charset="0"/>
              </a:rPr>
              <a:t>Pencegahan :</a:t>
            </a:r>
            <a:endParaRPr lang="id-ID" sz="24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r>
              <a:rPr lang="id-ID" sz="2400" dirty="0">
                <a:solidFill>
                  <a:srgbClr val="000000"/>
                </a:solidFill>
                <a:latin typeface="Tw Cen MT" panose="020B0602020104020603" pitchFamily="34" charset="0"/>
              </a:rPr>
              <a:t>1.Makan lebih sering dengan porsi lebih sedikit</a:t>
            </a:r>
          </a:p>
          <a:p>
            <a:r>
              <a:rPr lang="id-ID" sz="2400" dirty="0">
                <a:solidFill>
                  <a:srgbClr val="000000"/>
                </a:solidFill>
                <a:latin typeface="Tw Cen MT" panose="020B0602020104020603" pitchFamily="34" charset="0"/>
              </a:rPr>
              <a:t>2.Jangan terlalu kenyang</a:t>
            </a:r>
          </a:p>
          <a:p>
            <a:r>
              <a:rPr lang="sv-SE" sz="2400" dirty="0">
                <a:solidFill>
                  <a:srgbClr val="000000"/>
                </a:solidFill>
                <a:latin typeface="Tw Cen MT" panose="020B0602020104020603" pitchFamily="34" charset="0"/>
              </a:rPr>
              <a:t>3.Hindari makanan yang asam dan pedas</a:t>
            </a:r>
          </a:p>
          <a:p>
            <a:r>
              <a:rPr lang="id-ID" sz="2400" dirty="0">
                <a:solidFill>
                  <a:srgbClr val="000000"/>
                </a:solidFill>
                <a:latin typeface="Tw Cen MT" panose="020B0602020104020603" pitchFamily="34" charset="0"/>
              </a:rPr>
              <a:t>4.Hindari makan sebelum tidur </a:t>
            </a:r>
          </a:p>
        </p:txBody>
      </p:sp>
    </p:spTree>
    <p:extLst>
      <p:ext uri="{BB962C8B-B14F-4D97-AF65-F5344CB8AC3E}">
        <p14:creationId xmlns:p14="http://schemas.microsoft.com/office/powerpoint/2010/main" val="3584793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5073"/>
          </a:xfrm>
        </p:spPr>
        <p:txBody>
          <a:bodyPr/>
          <a:lstStyle/>
          <a:p>
            <a:r>
              <a:rPr lang="id-ID" b="1" dirty="0" smtClean="0"/>
              <a:t>MUNTABER (GASTROENTERITIS)</a:t>
            </a:r>
            <a:endParaRPr lang="id-ID" b="1" dirty="0"/>
          </a:p>
        </p:txBody>
      </p:sp>
      <p:pic>
        <p:nvPicPr>
          <p:cNvPr id="4" name="Gamba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596" y="2318471"/>
            <a:ext cx="5107207" cy="23089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84763" y="5186790"/>
            <a:ext cx="76754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dirty="0"/>
              <a:t>Muntaber atau </a:t>
            </a:r>
            <a:r>
              <a:rPr lang="id-ID" sz="2000" dirty="0" smtClean="0"/>
              <a:t>gastroenteritis adalah </a:t>
            </a:r>
            <a:r>
              <a:rPr lang="id-ID" sz="2000" dirty="0"/>
              <a:t>peradangan pada saluran </a:t>
            </a:r>
          </a:p>
          <a:p>
            <a:r>
              <a:rPr lang="id-ID" sz="2000" dirty="0"/>
              <a:t>pencernaan khususnya </a:t>
            </a:r>
            <a:r>
              <a:rPr lang="id-ID" sz="2000" dirty="0" smtClean="0"/>
              <a:t>lambung,usus </a:t>
            </a:r>
            <a:r>
              <a:rPr lang="id-ID" sz="2000" dirty="0"/>
              <a:t>besar, dan usus kecil.</a:t>
            </a:r>
          </a:p>
        </p:txBody>
      </p:sp>
    </p:spTree>
    <p:extLst>
      <p:ext uri="{BB962C8B-B14F-4D97-AF65-F5344CB8AC3E}">
        <p14:creationId xmlns:p14="http://schemas.microsoft.com/office/powerpoint/2010/main" val="3283530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Judu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Muntaber (Gastroenteritis)</a:t>
            </a:r>
          </a:p>
        </p:txBody>
      </p:sp>
      <p:sp>
        <p:nvSpPr>
          <p:cNvPr id="1048599" name="Tampungan Konten 2"/>
          <p:cNvSpPr>
            <a:spLocks noGrp="1"/>
          </p:cNvSpPr>
          <p:nvPr>
            <p:ph idx="1"/>
          </p:nvPr>
        </p:nvSpPr>
        <p:spPr>
          <a:xfrm>
            <a:off x="1219200" y="1579417"/>
            <a:ext cx="10252364" cy="4849091"/>
          </a:xfrm>
        </p:spPr>
        <p:txBody>
          <a:bodyPr>
            <a:normAutofit fontScale="95000"/>
          </a:bodyPr>
          <a:lstStyle/>
          <a:p>
            <a:r>
              <a:rPr lang="id-ID" b="1" dirty="0"/>
              <a:t>Penyebab muntaber </a:t>
            </a:r>
            <a:r>
              <a:rPr lang="id-ID" b="1" dirty="0" smtClean="0"/>
              <a:t>:</a:t>
            </a:r>
            <a:endParaRPr lang="id-ID" b="1" dirty="0"/>
          </a:p>
          <a:p>
            <a:pPr>
              <a:buFontTx/>
              <a:buChar char="-"/>
            </a:pPr>
            <a:r>
              <a:rPr lang="id-ID" dirty="0"/>
              <a:t>Virus : </a:t>
            </a:r>
            <a:r>
              <a:rPr lang="id-ID" dirty="0" err="1"/>
              <a:t>Rotavirus</a:t>
            </a:r>
            <a:r>
              <a:rPr lang="id-ID" dirty="0"/>
              <a:t>, </a:t>
            </a:r>
            <a:r>
              <a:rPr lang="id-ID" dirty="0" err="1"/>
              <a:t>Norovirus</a:t>
            </a:r>
            <a:r>
              <a:rPr lang="id-ID" dirty="0"/>
              <a:t>, </a:t>
            </a:r>
            <a:r>
              <a:rPr lang="id-ID" dirty="0" err="1"/>
              <a:t>Astrovirus</a:t>
            </a:r>
            <a:r>
              <a:rPr lang="id-ID" dirty="0"/>
              <a:t>, </a:t>
            </a:r>
            <a:r>
              <a:rPr lang="id-ID" dirty="0" err="1"/>
              <a:t>Adenovirus</a:t>
            </a:r>
            <a:r>
              <a:rPr lang="id-ID" dirty="0"/>
              <a:t>, </a:t>
            </a:r>
            <a:r>
              <a:rPr lang="id-ID" dirty="0" err="1"/>
              <a:t>Sapovirus</a:t>
            </a:r>
            <a:endParaRPr lang="id-ID" dirty="0"/>
          </a:p>
          <a:p>
            <a:pPr>
              <a:buFontTx/>
              <a:buChar char="-"/>
            </a:pPr>
            <a:r>
              <a:rPr lang="id-ID" dirty="0"/>
              <a:t>Makanan yang terkontaminasi virus</a:t>
            </a:r>
          </a:p>
          <a:p>
            <a:pPr>
              <a:buFontTx/>
              <a:buChar char="-"/>
            </a:pPr>
            <a:r>
              <a:rPr lang="id-ID" dirty="0"/>
              <a:t>Kontak langsung dengan penderita muntaber (seperti jabat tangan)</a:t>
            </a:r>
          </a:p>
          <a:p>
            <a:pPr>
              <a:buFontTx/>
              <a:buChar char="-"/>
            </a:pPr>
            <a:r>
              <a:rPr lang="id-ID" dirty="0"/>
              <a:t>Infeksi saluran pencernaan (seperti tifus)</a:t>
            </a:r>
          </a:p>
          <a:p>
            <a:pPr>
              <a:buFontTx/>
              <a:buChar char="-"/>
            </a:pPr>
            <a:r>
              <a:rPr lang="id-ID" dirty="0"/>
              <a:t>Infeksi </a:t>
            </a:r>
            <a:r>
              <a:rPr lang="id-ID" dirty="0" err="1"/>
              <a:t>shigella</a:t>
            </a:r>
            <a:endParaRPr lang="id-ID" dirty="0"/>
          </a:p>
          <a:p>
            <a:pPr>
              <a:buFontTx/>
              <a:buChar char="-"/>
            </a:pPr>
            <a:r>
              <a:rPr lang="id-ID" dirty="0"/>
              <a:t>Amebiasis</a:t>
            </a:r>
          </a:p>
          <a:p>
            <a:pPr>
              <a:buFontTx/>
              <a:buChar char="-"/>
            </a:pPr>
            <a:r>
              <a:rPr lang="id-ID" dirty="0"/>
              <a:t>Zat kimia</a:t>
            </a:r>
          </a:p>
          <a:p>
            <a:pPr>
              <a:buFontTx/>
              <a:buChar char="-"/>
            </a:pPr>
            <a:r>
              <a:rPr lang="id-ID" dirty="0"/>
              <a:t>Racun</a:t>
            </a:r>
          </a:p>
          <a:p>
            <a:pPr>
              <a:buFontTx/>
              <a:buChar char="-"/>
            </a:pPr>
            <a:r>
              <a:rPr lang="id-ID" dirty="0"/>
              <a:t>Dan reaksi obat-obatan (misal, Antibiotik)</a:t>
            </a:r>
          </a:p>
        </p:txBody>
      </p:sp>
    </p:spTree>
    <p:extLst>
      <p:ext uri="{BB962C8B-B14F-4D97-AF65-F5344CB8AC3E}">
        <p14:creationId xmlns:p14="http://schemas.microsoft.com/office/powerpoint/2010/main" val="825589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Judul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8927"/>
          </a:xfrm>
        </p:spPr>
        <p:txBody>
          <a:bodyPr/>
          <a:lstStyle/>
          <a:p>
            <a:r>
              <a:rPr lang="id-ID" b="1" dirty="0"/>
              <a:t>Muntaber (Gastroenteritis)</a:t>
            </a:r>
          </a:p>
        </p:txBody>
      </p:sp>
      <p:sp>
        <p:nvSpPr>
          <p:cNvPr id="1048601" name="Tampungan Konten 2"/>
          <p:cNvSpPr>
            <a:spLocks noGrp="1"/>
          </p:cNvSpPr>
          <p:nvPr>
            <p:ph idx="1"/>
          </p:nvPr>
        </p:nvSpPr>
        <p:spPr>
          <a:xfrm>
            <a:off x="1371600" y="1787236"/>
            <a:ext cx="9601200" cy="4080164"/>
          </a:xfrm>
        </p:spPr>
        <p:txBody>
          <a:bodyPr>
            <a:normAutofit fontScale="97500" lnSpcReduction="10000"/>
          </a:bodyPr>
          <a:lstStyle/>
          <a:p>
            <a:r>
              <a:rPr lang="id-ID" b="1" dirty="0"/>
              <a:t>Tanda dan </a:t>
            </a:r>
            <a:r>
              <a:rPr lang="id-ID" b="1" dirty="0" smtClean="0"/>
              <a:t>Gejala :</a:t>
            </a:r>
            <a:endParaRPr lang="id-ID" b="1" dirty="0"/>
          </a:p>
          <a:p>
            <a:pPr>
              <a:buFontTx/>
              <a:buChar char="-"/>
            </a:pPr>
            <a:r>
              <a:rPr lang="id-ID" dirty="0"/>
              <a:t>sakit dan kram perut.</a:t>
            </a:r>
          </a:p>
          <a:p>
            <a:pPr>
              <a:buFontTx/>
              <a:buChar char="-"/>
            </a:pPr>
            <a:r>
              <a:rPr lang="id-ID" dirty="0"/>
              <a:t>Tidak nafsu makan.</a:t>
            </a:r>
          </a:p>
          <a:p>
            <a:pPr>
              <a:buFontTx/>
              <a:buChar char="-"/>
            </a:pPr>
            <a:r>
              <a:rPr lang="id-ID" dirty="0"/>
              <a:t>Penurunan berat badan.</a:t>
            </a:r>
          </a:p>
          <a:p>
            <a:pPr>
              <a:buFontTx/>
              <a:buChar char="-"/>
            </a:pPr>
            <a:r>
              <a:rPr lang="id-ID" dirty="0"/>
              <a:t>Demam (hingga di atas 40 </a:t>
            </a:r>
            <a:r>
              <a:rPr lang="id-ID" dirty="0" err="1"/>
              <a:t>celcius</a:t>
            </a:r>
            <a:r>
              <a:rPr lang="id-ID" dirty="0"/>
              <a:t>)</a:t>
            </a:r>
          </a:p>
          <a:p>
            <a:pPr>
              <a:buFontTx/>
              <a:buChar char="-"/>
            </a:pPr>
            <a:r>
              <a:rPr lang="id-ID" dirty="0"/>
              <a:t>Sakit kepala</a:t>
            </a:r>
          </a:p>
          <a:p>
            <a:pPr>
              <a:buFontTx/>
              <a:buChar char="-"/>
            </a:pPr>
            <a:r>
              <a:rPr lang="id-ID" dirty="0"/>
              <a:t>Pegal linu</a:t>
            </a:r>
          </a:p>
          <a:p>
            <a:pPr>
              <a:buFontTx/>
              <a:buChar char="-"/>
            </a:pPr>
            <a:r>
              <a:rPr lang="id-ID" dirty="0"/>
              <a:t>Muntah-muntah yang berlangsung selama lebih dari 2 hari</a:t>
            </a:r>
          </a:p>
          <a:p>
            <a:pPr>
              <a:buFontTx/>
              <a:buChar char="-"/>
            </a:pPr>
            <a:r>
              <a:rPr lang="id-ID" dirty="0"/>
              <a:t>Buang air besar di sertai darah</a:t>
            </a:r>
          </a:p>
          <a:p>
            <a:pPr>
              <a:buFontTx/>
              <a:buChar char="-"/>
            </a:pPr>
            <a:r>
              <a:rPr lang="id-ID" dirty="0"/>
              <a:t>Mengalami gejala dehidrasi, seperti jarang buang air keci; dan mulut kering.</a:t>
            </a:r>
          </a:p>
        </p:txBody>
      </p:sp>
    </p:spTree>
    <p:extLst>
      <p:ext uri="{BB962C8B-B14F-4D97-AF65-F5344CB8AC3E}">
        <p14:creationId xmlns:p14="http://schemas.microsoft.com/office/powerpoint/2010/main" val="3236557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 smtClean="0"/>
              <a:t>Therapy</a:t>
            </a:r>
            <a:endParaRPr lang="id-ID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Hal yang paling penting dalam mengobati muntaber adalah dengan </a:t>
            </a:r>
            <a:r>
              <a:rPr lang="id-ID" b="1" dirty="0" smtClean="0"/>
              <a:t>mencegah dehidrasi.</a:t>
            </a:r>
            <a:r>
              <a:rPr lang="id-ID" dirty="0" smtClean="0"/>
              <a:t> </a:t>
            </a:r>
          </a:p>
          <a:p>
            <a:r>
              <a:rPr lang="id-ID" dirty="0" smtClean="0"/>
              <a:t>Biasanya, dokter akan merekomendasikan “oralit”. Oralit dapat ditemukan di apotek tanpa resep. </a:t>
            </a:r>
            <a:r>
              <a:rPr lang="id-ID" dirty="0"/>
              <a:t>Ikuti petunjuk yang ada dalam bungkus dan gunakan air yang bersih untuk meminumnya</a:t>
            </a:r>
            <a:r>
              <a:rPr lang="id-ID" dirty="0" smtClean="0"/>
              <a:t>.</a:t>
            </a:r>
          </a:p>
          <a:p>
            <a:endParaRPr lang="id-ID" dirty="0"/>
          </a:p>
          <a:p>
            <a:r>
              <a:rPr lang="id-ID" dirty="0" smtClean="0"/>
              <a:t>Muntaber dapat sembuh dengan sendirinya setelah 2-3 hari, meskipun tanpa pengobatan.</a:t>
            </a:r>
          </a:p>
          <a:p>
            <a:endParaRPr lang="id-ID" dirty="0" smtClean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3246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 smtClean="0"/>
              <a:t>Pencegahan</a:t>
            </a:r>
            <a:endParaRPr lang="id-ID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3695700"/>
          </a:xfrm>
        </p:spPr>
        <p:txBody>
          <a:bodyPr/>
          <a:lstStyle/>
          <a:p>
            <a:r>
              <a:rPr lang="id-ID" dirty="0" smtClean="0"/>
              <a:t>Konsumsi cairan yang cukup</a:t>
            </a:r>
          </a:p>
          <a:p>
            <a:r>
              <a:rPr lang="id-ID" dirty="0" smtClean="0"/>
              <a:t>Banyak makan makanan yang mengandung karbohidrat. Seperti pisang, nasi putih dan bubur, dan jus apel</a:t>
            </a:r>
          </a:p>
          <a:p>
            <a:r>
              <a:rPr lang="id-ID" dirty="0" smtClean="0"/>
              <a:t>Istirahat yang cukup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73874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611582"/>
            <a:ext cx="9601200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id-ID" dirty="0" smtClean="0"/>
              <a:t>THANK YOU !!</a:t>
            </a:r>
            <a:br>
              <a:rPr lang="id-ID" dirty="0" smtClean="0"/>
            </a:br>
            <a:r>
              <a:rPr lang="id-ID" dirty="0"/>
              <a:t/>
            </a:r>
            <a:br>
              <a:rPr lang="id-ID" dirty="0"/>
            </a:br>
            <a:r>
              <a:rPr lang="id-ID" dirty="0" smtClean="0"/>
              <a:t>GOOD LUCK </a:t>
            </a:r>
            <a:r>
              <a:rPr lang="id-ID" dirty="0" smtClean="0">
                <a:sym typeface="Wingdings" panose="05000000000000000000" pitchFamily="2" charset="2"/>
              </a:rPr>
              <a:t>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83140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Judu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Organ-organ pencernaan</a:t>
            </a:r>
          </a:p>
        </p:txBody>
      </p:sp>
      <p:pic>
        <p:nvPicPr>
          <p:cNvPr id="2097152" name="Tampungan Kont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681" y="1345610"/>
            <a:ext cx="7354650" cy="55123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Judu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Mulut (</a:t>
            </a:r>
            <a:r>
              <a:rPr lang="id-ID" dirty="0" err="1"/>
              <a:t>cavum</a:t>
            </a:r>
            <a:r>
              <a:rPr lang="id-ID" dirty="0"/>
              <a:t> </a:t>
            </a:r>
            <a:r>
              <a:rPr lang="id-ID" dirty="0" err="1"/>
              <a:t>oris</a:t>
            </a:r>
            <a:r>
              <a:rPr lang="id-ID" dirty="0"/>
              <a:t>)</a:t>
            </a:r>
          </a:p>
        </p:txBody>
      </p:sp>
      <p:pic>
        <p:nvPicPr>
          <p:cNvPr id="2097153" name="Tampungan Konten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952171"/>
            <a:ext cx="4775200" cy="3581400"/>
          </a:xfrm>
        </p:spPr>
      </p:pic>
      <p:sp>
        <p:nvSpPr>
          <p:cNvPr id="1048612" name="text 1"/>
          <p:cNvSpPr txBox="1"/>
          <p:nvPr/>
        </p:nvSpPr>
        <p:spPr>
          <a:xfrm>
            <a:off x="6733292" y="1770302"/>
            <a:ext cx="4460324" cy="13080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❑  </a:t>
            </a:r>
            <a:r>
              <a:rPr sz="1900" spc="10" dirty="0">
                <a:latin typeface="Franklin Gothic Medium" panose="020B0603020102020204" pitchFamily="34" charset="0"/>
                <a:cs typeface="Arial"/>
              </a:rPr>
              <a:t>Dalam hal ini mulut merupakan organ</a:t>
            </a:r>
            <a:endParaRPr sz="1900" dirty="0">
              <a:latin typeface="Franklin Gothic Medium" panose="020B0603020102020204" pitchFamily="34" charset="0"/>
              <a:cs typeface="Arial"/>
            </a:endParaRPr>
          </a:p>
          <a:p>
            <a:pPr marL="137160">
              <a:lnSpc>
                <a:spcPct val="100000"/>
              </a:lnSpc>
            </a:pPr>
            <a:r>
              <a:rPr sz="2200" spc="10" dirty="0">
                <a:latin typeface="Franklin Gothic Medium" panose="020B0603020102020204" pitchFamily="34" charset="0"/>
                <a:cs typeface="Arial"/>
              </a:rPr>
              <a:t>pencernaan yang pertama yang</a:t>
            </a:r>
            <a:endParaRPr sz="2200" dirty="0">
              <a:latin typeface="Franklin Gothic Medium" panose="020B0603020102020204" pitchFamily="34" charset="0"/>
              <a:cs typeface="Arial"/>
            </a:endParaRPr>
          </a:p>
          <a:p>
            <a:pPr marL="137160">
              <a:lnSpc>
                <a:spcPct val="100000"/>
              </a:lnSpc>
            </a:pPr>
            <a:r>
              <a:rPr sz="2200" spc="10" dirty="0">
                <a:latin typeface="Franklin Gothic Medium" panose="020B0603020102020204" pitchFamily="34" charset="0"/>
                <a:cs typeface="Arial"/>
              </a:rPr>
              <a:t>bertugas dalam proses pencernaan</a:t>
            </a:r>
            <a:endParaRPr sz="2200" dirty="0">
              <a:latin typeface="Franklin Gothic Medium" panose="020B0603020102020204" pitchFamily="34" charset="0"/>
              <a:cs typeface="Arial"/>
            </a:endParaRPr>
          </a:p>
          <a:p>
            <a:pPr marL="137160">
              <a:lnSpc>
                <a:spcPct val="100000"/>
              </a:lnSpc>
            </a:pPr>
            <a:r>
              <a:rPr sz="2200" spc="10" dirty="0">
                <a:latin typeface="Franklin Gothic Medium" panose="020B0603020102020204" pitchFamily="34" charset="0"/>
                <a:cs typeface="Arial"/>
              </a:rPr>
              <a:t>makanan.</a:t>
            </a:r>
            <a:endParaRPr sz="22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13" name="text 1"/>
          <p:cNvSpPr txBox="1"/>
          <p:nvPr/>
        </p:nvSpPr>
        <p:spPr>
          <a:xfrm>
            <a:off x="6733292" y="3053764"/>
            <a:ext cx="196849" cy="2646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72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❑</a:t>
            </a:r>
            <a:endParaRPr sz="17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14" name="text 1"/>
          <p:cNvSpPr txBox="1"/>
          <p:nvPr/>
        </p:nvSpPr>
        <p:spPr>
          <a:xfrm>
            <a:off x="6870452" y="3066035"/>
            <a:ext cx="4417556" cy="9694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23">
              <a:lnSpc>
                <a:spcPct val="100000"/>
              </a:lnSpc>
            </a:pPr>
            <a:r>
              <a:rPr sz="2050" spc="10" dirty="0">
                <a:latin typeface="Franklin Gothic Medium" panose="020B0603020102020204" pitchFamily="34" charset="0"/>
                <a:cs typeface="Arial"/>
              </a:rPr>
              <a:t>Yang didalam mulut, makanan akan</a:t>
            </a:r>
            <a:endParaRPr sz="200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050" spc="10" dirty="0">
                <a:latin typeface="Franklin Gothic Medium" panose="020B0603020102020204" pitchFamily="34" charset="0"/>
                <a:cs typeface="Arial"/>
              </a:rPr>
              <a:t>dicerna secara sadar menjadi bagian-</a:t>
            </a:r>
            <a:endParaRPr sz="200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200" spc="10" dirty="0">
                <a:latin typeface="Franklin Gothic Medium" panose="020B0603020102020204" pitchFamily="34" charset="0"/>
                <a:cs typeface="Arial"/>
              </a:rPr>
              <a:t>bagian lebih kecil.</a:t>
            </a:r>
            <a:endParaRPr sz="22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15" name="text 1"/>
          <p:cNvSpPr txBox="1"/>
          <p:nvPr/>
        </p:nvSpPr>
        <p:spPr>
          <a:xfrm>
            <a:off x="6733292" y="4035601"/>
            <a:ext cx="4313745" cy="9694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❑  </a:t>
            </a:r>
            <a:r>
              <a:rPr sz="1900" spc="10" dirty="0">
                <a:latin typeface="Franklin Gothic Medium" panose="020B0603020102020204" pitchFamily="34" charset="0"/>
                <a:cs typeface="Arial"/>
              </a:rPr>
              <a:t>Di dalam mulut terjadi pencernaan</a:t>
            </a:r>
            <a:endParaRPr sz="1900">
              <a:latin typeface="Franklin Gothic Medium" panose="020B0603020102020204" pitchFamily="34" charset="0"/>
              <a:cs typeface="Arial"/>
            </a:endParaRPr>
          </a:p>
          <a:p>
            <a:pPr marL="137160">
              <a:lnSpc>
                <a:spcPct val="100000"/>
              </a:lnSpc>
            </a:pPr>
            <a:r>
              <a:rPr sz="2200" spc="10" dirty="0">
                <a:latin typeface="Franklin Gothic Medium" panose="020B0603020102020204" pitchFamily="34" charset="0"/>
                <a:cs typeface="Arial"/>
              </a:rPr>
              <a:t>secara mekanis (gigi) dan kimiawi</a:t>
            </a:r>
            <a:endParaRPr sz="2200">
              <a:latin typeface="Franklin Gothic Medium" panose="020B0603020102020204" pitchFamily="34" charset="0"/>
              <a:cs typeface="Arial"/>
            </a:endParaRPr>
          </a:p>
          <a:p>
            <a:pPr marL="137160">
              <a:lnSpc>
                <a:spcPct val="100000"/>
              </a:lnSpc>
            </a:pPr>
            <a:r>
              <a:rPr sz="2200" spc="10" dirty="0">
                <a:latin typeface="Franklin Gothic Medium" panose="020B0603020102020204" pitchFamily="34" charset="0"/>
                <a:cs typeface="Arial"/>
              </a:rPr>
              <a:t>(enzim)</a:t>
            </a:r>
            <a:endParaRPr sz="22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16" name="text 1"/>
          <p:cNvSpPr txBox="1"/>
          <p:nvPr/>
        </p:nvSpPr>
        <p:spPr>
          <a:xfrm>
            <a:off x="6733292" y="5016732"/>
            <a:ext cx="4976042" cy="13080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❑  </a:t>
            </a:r>
            <a:r>
              <a:rPr sz="1900" spc="10" dirty="0">
                <a:latin typeface="Franklin Gothic Medium" panose="020B0603020102020204" pitchFamily="34" charset="0"/>
                <a:cs typeface="Arial"/>
              </a:rPr>
              <a:t>Enzim di dalam mulut adalah enzim</a:t>
            </a:r>
            <a:endParaRPr sz="1900" dirty="0">
              <a:latin typeface="Franklin Gothic Medium" panose="020B0603020102020204" pitchFamily="34" charset="0"/>
              <a:cs typeface="Arial"/>
            </a:endParaRPr>
          </a:p>
          <a:p>
            <a:pPr marL="137160">
              <a:lnSpc>
                <a:spcPct val="100000"/>
              </a:lnSpc>
            </a:pPr>
            <a:r>
              <a:rPr sz="2200" spc="10" dirty="0">
                <a:latin typeface="Franklin Gothic Medium" panose="020B0603020102020204" pitchFamily="34" charset="0"/>
                <a:cs typeface="Arial"/>
              </a:rPr>
              <a:t>ptialin yang </a:t>
            </a:r>
            <a:r>
              <a:rPr sz="2200" spc="10" dirty="0" err="1">
                <a:latin typeface="Franklin Gothic Medium" panose="020B0603020102020204" pitchFamily="34" charset="0"/>
                <a:cs typeface="Arial"/>
              </a:rPr>
              <a:t>berfungsi</a:t>
            </a:r>
            <a:r>
              <a:rPr lang="en-US" sz="2200" spc="10" dirty="0">
                <a:latin typeface="Franklin Gothic Medium" panose="020B0603020102020204" pitchFamily="34" charset="0"/>
                <a:cs typeface="Arial"/>
              </a:rPr>
              <a:t> </a:t>
            </a:r>
            <a:r>
              <a:rPr lang="en-US" sz="2200" spc="10" dirty="0" err="1">
                <a:latin typeface="Franklin Gothic Medium" panose="020B0603020102020204" pitchFamily="34" charset="0"/>
                <a:cs typeface="Arial"/>
              </a:rPr>
              <a:t>mengubah</a:t>
            </a:r>
            <a:endParaRPr lang="en-US" sz="2200" spc="10" dirty="0">
              <a:latin typeface="Franklin Gothic Medium" panose="020B0603020102020204" pitchFamily="34" charset="0"/>
              <a:cs typeface="Arial"/>
            </a:endParaRPr>
          </a:p>
          <a:p>
            <a:pPr marL="137160">
              <a:lnSpc>
                <a:spcPct val="100000"/>
              </a:lnSpc>
            </a:pPr>
            <a:r>
              <a:rPr sz="2200" spc="10" dirty="0">
                <a:latin typeface="Franklin Gothic Medium" panose="020B0603020102020204" pitchFamily="34" charset="0"/>
                <a:cs typeface="Arial"/>
              </a:rPr>
              <a:t> </a:t>
            </a:r>
            <a:r>
              <a:rPr sz="2200" spc="10" dirty="0" err="1">
                <a:latin typeface="Franklin Gothic Medium" panose="020B0603020102020204" pitchFamily="34" charset="0"/>
                <a:cs typeface="Arial"/>
              </a:rPr>
              <a:t>karbohidrat</a:t>
            </a:r>
            <a:r>
              <a:rPr lang="en-US" sz="2200" dirty="0">
                <a:latin typeface="Franklin Gothic Medium" panose="020B0603020102020204" pitchFamily="34" charset="0"/>
                <a:cs typeface="Arial"/>
              </a:rPr>
              <a:t> </a:t>
            </a:r>
            <a:r>
              <a:rPr sz="1960" spc="10" dirty="0" err="1">
                <a:latin typeface="Franklin Gothic Medium" panose="020B0603020102020204" pitchFamily="34" charset="0"/>
                <a:cs typeface="Arial"/>
              </a:rPr>
              <a:t>menjadi</a:t>
            </a:r>
            <a:r>
              <a:rPr sz="1960" spc="10" dirty="0">
                <a:latin typeface="Franklin Gothic Medium" panose="020B0603020102020204" pitchFamily="34" charset="0"/>
                <a:cs typeface="Arial"/>
              </a:rPr>
              <a:t> gula sederhana yang </a:t>
            </a:r>
            <a:endParaRPr lang="en-US" sz="1960" spc="10" dirty="0">
              <a:latin typeface="Franklin Gothic Medium" panose="020B0603020102020204" pitchFamily="34" charset="0"/>
              <a:cs typeface="Arial"/>
            </a:endParaRPr>
          </a:p>
          <a:p>
            <a:pPr marL="137160">
              <a:lnSpc>
                <a:spcPct val="100000"/>
              </a:lnSpc>
            </a:pPr>
            <a:r>
              <a:rPr lang="id-ID" sz="1960" spc="10" dirty="0">
                <a:latin typeface="Franklin Gothic Medium" panose="020B0603020102020204" pitchFamily="34" charset="0"/>
                <a:cs typeface="Arial"/>
              </a:rPr>
              <a:t>d</a:t>
            </a:r>
            <a:r>
              <a:rPr sz="1960" spc="10" dirty="0" err="1">
                <a:latin typeface="Franklin Gothic Medium" panose="020B0603020102020204" pitchFamily="34" charset="0"/>
                <a:cs typeface="Arial"/>
              </a:rPr>
              <a:t>isebut</a:t>
            </a:r>
            <a:r>
              <a:rPr lang="en-US" sz="1900" dirty="0">
                <a:latin typeface="Franklin Gothic Medium" panose="020B0603020102020204" pitchFamily="34" charset="0"/>
                <a:cs typeface="Arial"/>
              </a:rPr>
              <a:t> </a:t>
            </a:r>
            <a:r>
              <a:rPr sz="2200" spc="10" dirty="0">
                <a:latin typeface="Franklin Gothic Medium" panose="020B0603020102020204" pitchFamily="34" charset="0"/>
                <a:cs typeface="Arial"/>
              </a:rPr>
              <a:t>maltose.</a:t>
            </a:r>
            <a:endParaRPr sz="2200" dirty="0">
              <a:latin typeface="Franklin Gothic Medium" panose="020B0603020102020204" pitchFamily="34" charset="0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Judu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Gigi </a:t>
            </a:r>
          </a:p>
        </p:txBody>
      </p:sp>
      <p:pic>
        <p:nvPicPr>
          <p:cNvPr id="2097154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87846"/>
            <a:ext cx="3709416" cy="3800856"/>
          </a:xfrm>
          <a:prstGeom prst="rect">
            <a:avLst/>
          </a:prstGeom>
        </p:spPr>
      </p:pic>
      <p:sp>
        <p:nvSpPr>
          <p:cNvPr id="1048619" name="text 1"/>
          <p:cNvSpPr txBox="1"/>
          <p:nvPr/>
        </p:nvSpPr>
        <p:spPr>
          <a:xfrm>
            <a:off x="6654602" y="2058128"/>
            <a:ext cx="3512565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o </a:t>
            </a:r>
            <a:r>
              <a:rPr sz="2050" spc="10" dirty="0">
                <a:latin typeface="Franklin Gothic Medium" panose="020B0603020102020204" pitchFamily="34" charset="0"/>
                <a:cs typeface="Arial"/>
              </a:rPr>
              <a:t>Gigi berperan sebagai proses</a:t>
            </a:r>
            <a:endParaRPr sz="20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20" name="text 1"/>
          <p:cNvSpPr txBox="1"/>
          <p:nvPr/>
        </p:nvSpPr>
        <p:spPr>
          <a:xfrm>
            <a:off x="6746042" y="2360394"/>
            <a:ext cx="4033668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960" spc="10" dirty="0">
                <a:latin typeface="Franklin Gothic Medium" panose="020B0603020102020204" pitchFamily="34" charset="0"/>
                <a:cs typeface="Arial"/>
              </a:rPr>
              <a:t>pencernaan mekanik di dalam mulut</a:t>
            </a:r>
            <a:endParaRPr sz="19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21" name="text 1"/>
          <p:cNvSpPr txBox="1"/>
          <p:nvPr/>
        </p:nvSpPr>
        <p:spPr>
          <a:xfrm>
            <a:off x="6654602" y="2840454"/>
            <a:ext cx="4878836" cy="133113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o</a:t>
            </a:r>
            <a:r>
              <a:rPr sz="2050" spc="10" dirty="0">
                <a:latin typeface="Franklin Gothic Medium" panose="020B0603020102020204" pitchFamily="34" charset="0"/>
                <a:cs typeface="Arial"/>
              </a:rPr>
              <a:t>Banyak gigi orang dewasa 32 gigi (8 gigi</a:t>
            </a:r>
            <a:endParaRPr sz="2000" dirty="0">
              <a:latin typeface="Franklin Gothic Medium" panose="020B0603020102020204" pitchFamily="34" charset="0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200" spc="10" dirty="0">
                <a:latin typeface="Franklin Gothic Medium" panose="020B0603020102020204" pitchFamily="34" charset="0"/>
                <a:cs typeface="Arial"/>
              </a:rPr>
              <a:t>seri, 4 gigi taring,8 gigi geraham kecil</a:t>
            </a:r>
            <a:endParaRPr sz="2200" dirty="0">
              <a:latin typeface="Franklin Gothic Medium" panose="020B0603020102020204" pitchFamily="34" charset="0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200" spc="10" dirty="0">
                <a:latin typeface="Franklin Gothic Medium" panose="020B0603020102020204" pitchFamily="34" charset="0"/>
                <a:cs typeface="Arial"/>
              </a:rPr>
              <a:t>(geraham depan), dan 12 gigi geraham</a:t>
            </a:r>
            <a:endParaRPr sz="2200" dirty="0">
              <a:latin typeface="Franklin Gothic Medium" panose="020B0603020102020204" pitchFamily="34" charset="0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200" spc="10" dirty="0">
                <a:latin typeface="Franklin Gothic Medium" panose="020B0603020102020204" pitchFamily="34" charset="0"/>
                <a:cs typeface="Arial"/>
              </a:rPr>
              <a:t>besar (geraham belakang))</a:t>
            </a:r>
            <a:endParaRPr sz="22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22" name="text 1"/>
          <p:cNvSpPr txBox="1"/>
          <p:nvPr/>
        </p:nvSpPr>
        <p:spPr>
          <a:xfrm>
            <a:off x="6654602" y="4224627"/>
            <a:ext cx="4314964" cy="9694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o</a:t>
            </a:r>
            <a:r>
              <a:rPr sz="2050" spc="10" dirty="0">
                <a:latin typeface="Franklin Gothic Medium" panose="020B0603020102020204" pitchFamily="34" charset="0"/>
                <a:cs typeface="Arial"/>
              </a:rPr>
              <a:t>Gigi susu pada anak-anak adalah 20</a:t>
            </a:r>
            <a:endParaRPr sz="2000">
              <a:latin typeface="Franklin Gothic Medium" panose="020B0603020102020204" pitchFamily="34" charset="0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200" spc="10" dirty="0">
                <a:latin typeface="Franklin Gothic Medium" panose="020B0603020102020204" pitchFamily="34" charset="0"/>
                <a:cs typeface="Arial"/>
              </a:rPr>
              <a:t>gigi (8 gigi seri, 4 gigi taring, 8 gigi</a:t>
            </a:r>
            <a:endParaRPr sz="2200">
              <a:latin typeface="Franklin Gothic Medium" panose="020B0603020102020204" pitchFamily="34" charset="0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050" spc="10" dirty="0">
                <a:latin typeface="Franklin Gothic Medium" panose="020B0603020102020204" pitchFamily="34" charset="0"/>
                <a:cs typeface="Arial"/>
              </a:rPr>
              <a:t>geraham kecil (gigi geraham depan))</a:t>
            </a:r>
            <a:endParaRPr sz="20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23" name="text 1"/>
          <p:cNvSpPr txBox="1"/>
          <p:nvPr/>
        </p:nvSpPr>
        <p:spPr>
          <a:xfrm>
            <a:off x="6654602" y="5308445"/>
            <a:ext cx="900696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96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o</a:t>
            </a:r>
            <a:r>
              <a:rPr sz="1960" spc="10" dirty="0">
                <a:latin typeface="Franklin Gothic Medium" panose="020B0603020102020204" pitchFamily="34" charset="0"/>
                <a:cs typeface="Arial"/>
              </a:rPr>
              <a:t>Fungsi:</a:t>
            </a:r>
            <a:endParaRPr sz="19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24" name="text 1"/>
          <p:cNvSpPr txBox="1"/>
          <p:nvPr/>
        </p:nvSpPr>
        <p:spPr>
          <a:xfrm>
            <a:off x="6965498" y="5643201"/>
            <a:ext cx="2180405" cy="7755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1670" spc="10" dirty="0">
                <a:latin typeface="Franklin Gothic Medium" panose="020B0603020102020204" pitchFamily="34" charset="0"/>
                <a:cs typeface="Arial"/>
              </a:rPr>
              <a:t>Pemotong makanan</a:t>
            </a:r>
            <a:endParaRPr sz="160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7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1700" spc="10" dirty="0">
                <a:latin typeface="Franklin Gothic Medium" panose="020B0603020102020204" pitchFamily="34" charset="0"/>
                <a:cs typeface="Arial"/>
              </a:rPr>
              <a:t>Pengoyak makanan</a:t>
            </a:r>
            <a:endParaRPr sz="170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1670" spc="10" dirty="0">
                <a:latin typeface="Franklin Gothic Medium" panose="020B0603020102020204" pitchFamily="34" charset="0"/>
                <a:cs typeface="Arial"/>
              </a:rPr>
              <a:t>Penggiling makanan</a:t>
            </a:r>
            <a:endParaRPr sz="1600">
              <a:latin typeface="Franklin Gothic Medium" panose="020B0603020102020204" pitchFamily="34" charset="0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Judul 1"/>
          <p:cNvSpPr>
            <a:spLocks noGrp="1"/>
          </p:cNvSpPr>
          <p:nvPr>
            <p:ph type="title"/>
          </p:nvPr>
        </p:nvSpPr>
        <p:spPr>
          <a:xfrm>
            <a:off x="1371600" y="670810"/>
            <a:ext cx="9601200" cy="148590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048626" name="Tampungan Konten 2"/>
          <p:cNvSpPr>
            <a:spLocks noGrp="1"/>
          </p:cNvSpPr>
          <p:nvPr>
            <p:ph idx="1"/>
          </p:nvPr>
        </p:nvSpPr>
        <p:spPr>
          <a:xfrm>
            <a:off x="1295400" y="503257"/>
            <a:ext cx="9601200" cy="35814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d-ID" sz="1600" spc="10" dirty="0">
                <a:latin typeface="Franklin Gothic Medium" panose="020B0603020102020204" pitchFamily="34" charset="0"/>
                <a:cs typeface="Arial"/>
              </a:rPr>
              <a:t>tiga jenis gigi:</a:t>
            </a:r>
            <a:endParaRPr lang="id-ID" sz="1600" dirty="0">
              <a:latin typeface="Franklin Gothic Medium" panose="020B0603020102020204" pitchFamily="34" charset="0"/>
              <a:cs typeface="Arial"/>
            </a:endParaRPr>
          </a:p>
          <a:p>
            <a:pPr marL="73406" indent="0">
              <a:lnSpc>
                <a:spcPct val="100000"/>
              </a:lnSpc>
              <a:buNone/>
            </a:pPr>
            <a:r>
              <a:rPr lang="id-ID" sz="16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•</a:t>
            </a:r>
            <a:r>
              <a:rPr lang="id-ID" sz="1600" b="1" spc="10" dirty="0">
                <a:latin typeface="Franklin Gothic Medium" panose="020B0603020102020204" pitchFamily="34" charset="0"/>
                <a:cs typeface="Arial"/>
              </a:rPr>
              <a:t>Gigi Seri (</a:t>
            </a:r>
            <a:r>
              <a:rPr lang="id-ID" sz="1600" b="1" spc="10" dirty="0" err="1">
                <a:latin typeface="Franklin Gothic Medium" panose="020B0603020102020204" pitchFamily="34" charset="0"/>
                <a:cs typeface="Arial"/>
              </a:rPr>
              <a:t>incisivus</a:t>
            </a:r>
            <a:r>
              <a:rPr lang="id-ID" sz="1600" b="1" spc="10" dirty="0">
                <a:latin typeface="Franklin Gothic Medium" panose="020B0603020102020204" pitchFamily="34" charset="0"/>
                <a:cs typeface="Arial"/>
              </a:rPr>
              <a:t>) </a:t>
            </a:r>
            <a:r>
              <a:rPr lang="id-ID" sz="1600" spc="10" dirty="0">
                <a:latin typeface="Franklin Gothic Medium" panose="020B0603020102020204" pitchFamily="34" charset="0"/>
                <a:cs typeface="Arial"/>
              </a:rPr>
              <a:t>: bentuk pahat</a:t>
            </a:r>
            <a:endParaRPr lang="id-ID" sz="1600" dirty="0">
              <a:latin typeface="Franklin Gothic Medium" panose="020B0603020102020204" pitchFamily="34" charset="0"/>
              <a:cs typeface="Arial"/>
            </a:endParaRPr>
          </a:p>
          <a:p>
            <a:pPr marL="73406" indent="0">
              <a:lnSpc>
                <a:spcPct val="100000"/>
              </a:lnSpc>
              <a:buNone/>
            </a:pPr>
            <a:r>
              <a:rPr lang="id-ID" sz="1600" spc="10" dirty="0">
                <a:latin typeface="Franklin Gothic Medium" panose="020B0603020102020204" pitchFamily="34" charset="0"/>
                <a:cs typeface="Arial"/>
              </a:rPr>
              <a:t>dan berfungsi untuk menggigit dan</a:t>
            </a:r>
            <a:endParaRPr lang="id-ID" sz="1600" dirty="0">
              <a:latin typeface="Franklin Gothic Medium" panose="020B0603020102020204" pitchFamily="34" charset="0"/>
              <a:cs typeface="Arial"/>
            </a:endParaRPr>
          </a:p>
          <a:p>
            <a:pPr marL="73406" indent="0">
              <a:lnSpc>
                <a:spcPct val="100000"/>
              </a:lnSpc>
              <a:buNone/>
            </a:pPr>
            <a:r>
              <a:rPr lang="id-ID" sz="1600" spc="10" dirty="0">
                <a:latin typeface="Franklin Gothic Medium" panose="020B0603020102020204" pitchFamily="34" charset="0"/>
                <a:cs typeface="Arial"/>
              </a:rPr>
              <a:t>memotong makanan.</a:t>
            </a:r>
            <a:endParaRPr lang="id-ID" sz="1600" dirty="0">
              <a:latin typeface="Franklin Gothic Medium" panose="020B0603020102020204" pitchFamily="34" charset="0"/>
              <a:cs typeface="Arial"/>
            </a:endParaRPr>
          </a:p>
          <a:p>
            <a:pPr marL="73406" indent="0">
              <a:lnSpc>
                <a:spcPct val="100000"/>
              </a:lnSpc>
              <a:buNone/>
            </a:pPr>
            <a:r>
              <a:rPr lang="id-ID" sz="16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•</a:t>
            </a:r>
            <a:r>
              <a:rPr lang="id-ID" sz="1600" b="1" spc="10" dirty="0">
                <a:latin typeface="Franklin Gothic Medium" panose="020B0603020102020204" pitchFamily="34" charset="0"/>
                <a:cs typeface="Arial"/>
              </a:rPr>
              <a:t>Gigi Taring (</a:t>
            </a:r>
            <a:r>
              <a:rPr lang="id-ID" sz="1600" b="1" spc="10" dirty="0" err="1">
                <a:latin typeface="Franklin Gothic Medium" panose="020B0603020102020204" pitchFamily="34" charset="0"/>
                <a:cs typeface="Arial"/>
              </a:rPr>
              <a:t>caninus</a:t>
            </a:r>
            <a:r>
              <a:rPr lang="id-ID" sz="1600" b="1" spc="10" dirty="0">
                <a:latin typeface="Franklin Gothic Medium" panose="020B0603020102020204" pitchFamily="34" charset="0"/>
                <a:cs typeface="Arial"/>
              </a:rPr>
              <a:t>) </a:t>
            </a:r>
            <a:r>
              <a:rPr lang="id-ID" sz="1600" spc="10" dirty="0">
                <a:latin typeface="Franklin Gothic Medium" panose="020B0603020102020204" pitchFamily="34" charset="0"/>
                <a:cs typeface="Arial"/>
              </a:rPr>
              <a:t>: bentuk yang</a:t>
            </a:r>
            <a:endParaRPr lang="id-ID" sz="1600" dirty="0">
              <a:latin typeface="Franklin Gothic Medium" panose="020B0603020102020204" pitchFamily="34" charset="0"/>
              <a:cs typeface="Arial"/>
            </a:endParaRPr>
          </a:p>
          <a:p>
            <a:pPr marL="73406" indent="0">
              <a:lnSpc>
                <a:spcPct val="100000"/>
              </a:lnSpc>
              <a:buNone/>
            </a:pPr>
            <a:r>
              <a:rPr lang="id-ID" sz="1600" spc="10" dirty="0">
                <a:latin typeface="Franklin Gothic Medium" panose="020B0603020102020204" pitchFamily="34" charset="0"/>
                <a:cs typeface="Arial"/>
              </a:rPr>
              <a:t>lancip dan runcing yang dapat</a:t>
            </a:r>
            <a:endParaRPr lang="id-ID" sz="1600" dirty="0">
              <a:latin typeface="Franklin Gothic Medium" panose="020B0603020102020204" pitchFamily="34" charset="0"/>
              <a:cs typeface="Arial"/>
            </a:endParaRPr>
          </a:p>
          <a:p>
            <a:pPr marL="73406" indent="0">
              <a:lnSpc>
                <a:spcPct val="100000"/>
              </a:lnSpc>
              <a:buNone/>
            </a:pPr>
            <a:r>
              <a:rPr lang="id-ID" sz="1600" spc="10" dirty="0">
                <a:latin typeface="Franklin Gothic Medium" panose="020B0603020102020204" pitchFamily="34" charset="0"/>
                <a:cs typeface="Arial"/>
              </a:rPr>
              <a:t>berfungsi untuk menusuk dan</a:t>
            </a:r>
            <a:endParaRPr lang="id-ID" sz="1600" dirty="0">
              <a:latin typeface="Franklin Gothic Medium" panose="020B0603020102020204" pitchFamily="34" charset="0"/>
              <a:cs typeface="Arial"/>
            </a:endParaRPr>
          </a:p>
          <a:p>
            <a:pPr marL="73406" indent="0">
              <a:lnSpc>
                <a:spcPct val="100000"/>
              </a:lnSpc>
              <a:buNone/>
            </a:pPr>
            <a:r>
              <a:rPr lang="id-ID" sz="1600" spc="10" dirty="0">
                <a:latin typeface="Franklin Gothic Medium" panose="020B0603020102020204" pitchFamily="34" charset="0"/>
                <a:cs typeface="Arial"/>
              </a:rPr>
              <a:t>mengoyak makanan yang masuk ke</a:t>
            </a:r>
            <a:endParaRPr lang="id-ID" sz="1600" dirty="0">
              <a:latin typeface="Franklin Gothic Medium" panose="020B0603020102020204" pitchFamily="34" charset="0"/>
              <a:cs typeface="Arial"/>
            </a:endParaRPr>
          </a:p>
          <a:p>
            <a:pPr marL="73406" indent="0">
              <a:lnSpc>
                <a:spcPct val="100000"/>
              </a:lnSpc>
              <a:buNone/>
            </a:pPr>
            <a:r>
              <a:rPr lang="id-ID" sz="1600" spc="10" dirty="0">
                <a:latin typeface="Franklin Gothic Medium" panose="020B0603020102020204" pitchFamily="34" charset="0"/>
                <a:cs typeface="Arial"/>
              </a:rPr>
              <a:t>dalam mulut.</a:t>
            </a:r>
            <a:endParaRPr lang="id-ID" sz="1600" dirty="0">
              <a:latin typeface="Franklin Gothic Medium" panose="020B0603020102020204" pitchFamily="34" charset="0"/>
              <a:cs typeface="Arial"/>
            </a:endParaRPr>
          </a:p>
          <a:p>
            <a:pPr marL="73406" indent="0">
              <a:lnSpc>
                <a:spcPct val="100000"/>
              </a:lnSpc>
              <a:buNone/>
            </a:pPr>
            <a:r>
              <a:rPr lang="id-ID" sz="16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•</a:t>
            </a:r>
            <a:r>
              <a:rPr lang="id-ID" sz="1600" b="1" spc="10" dirty="0">
                <a:latin typeface="Franklin Gothic Medium" panose="020B0603020102020204" pitchFamily="34" charset="0"/>
                <a:cs typeface="Arial"/>
              </a:rPr>
              <a:t>Gigi Geraham (molar) </a:t>
            </a:r>
            <a:r>
              <a:rPr lang="id-ID" sz="1600" spc="10" dirty="0">
                <a:latin typeface="Franklin Gothic Medium" panose="020B0603020102020204" pitchFamily="34" charset="0"/>
                <a:cs typeface="Arial"/>
              </a:rPr>
              <a:t>: bentuk rata</a:t>
            </a:r>
            <a:endParaRPr lang="id-ID" sz="1600" dirty="0">
              <a:latin typeface="Franklin Gothic Medium" panose="020B0603020102020204" pitchFamily="34" charset="0"/>
              <a:cs typeface="Arial"/>
            </a:endParaRPr>
          </a:p>
          <a:p>
            <a:pPr marL="73406" indent="0">
              <a:lnSpc>
                <a:spcPct val="100000"/>
              </a:lnSpc>
              <a:buNone/>
            </a:pPr>
            <a:r>
              <a:rPr lang="id-ID" sz="1600" spc="10" dirty="0">
                <a:latin typeface="Franklin Gothic Medium" panose="020B0603020102020204" pitchFamily="34" charset="0"/>
                <a:cs typeface="Arial"/>
              </a:rPr>
              <a:t>dan bergerigi </a:t>
            </a:r>
            <a:r>
              <a:rPr lang="id-ID" sz="1600" spc="10" dirty="0" err="1">
                <a:latin typeface="Franklin Gothic Medium" panose="020B0603020102020204" pitchFamily="34" charset="0"/>
                <a:cs typeface="Arial"/>
              </a:rPr>
              <a:t>yaang</a:t>
            </a:r>
            <a:r>
              <a:rPr lang="id-ID" sz="1600" spc="10" dirty="0">
                <a:latin typeface="Franklin Gothic Medium" panose="020B0603020102020204" pitchFamily="34" charset="0"/>
                <a:cs typeface="Arial"/>
              </a:rPr>
              <a:t> dapat berfungsi</a:t>
            </a:r>
            <a:endParaRPr lang="id-ID" sz="1600" dirty="0">
              <a:latin typeface="Franklin Gothic Medium" panose="020B0603020102020204" pitchFamily="34" charset="0"/>
              <a:cs typeface="Arial"/>
            </a:endParaRPr>
          </a:p>
          <a:p>
            <a:pPr marL="73406" indent="0">
              <a:lnSpc>
                <a:spcPct val="100000"/>
              </a:lnSpc>
              <a:buNone/>
            </a:pPr>
            <a:r>
              <a:rPr lang="id-ID" sz="1600" spc="10" dirty="0">
                <a:latin typeface="Franklin Gothic Medium" panose="020B0603020102020204" pitchFamily="34" charset="0"/>
                <a:cs typeface="Arial"/>
              </a:rPr>
              <a:t>untuk mengunyah makan </a:t>
            </a:r>
            <a:r>
              <a:rPr lang="id-ID" sz="1600" spc="10" dirty="0" err="1">
                <a:latin typeface="Franklin Gothic Medium" panose="020B0603020102020204" pitchFamily="34" charset="0"/>
                <a:cs typeface="Arial"/>
              </a:rPr>
              <a:t>yag</a:t>
            </a:r>
            <a:endParaRPr lang="id-ID" sz="1600" dirty="0">
              <a:latin typeface="Franklin Gothic Medium" panose="020B0603020102020204" pitchFamily="34" charset="0"/>
              <a:cs typeface="Arial"/>
            </a:endParaRPr>
          </a:p>
          <a:p>
            <a:pPr marL="73406" indent="0">
              <a:lnSpc>
                <a:spcPct val="100000"/>
              </a:lnSpc>
              <a:buNone/>
            </a:pPr>
            <a:r>
              <a:rPr lang="id-ID" sz="1600" spc="10" dirty="0">
                <a:latin typeface="Franklin Gothic Medium" panose="020B0603020102020204" pitchFamily="34" charset="0"/>
                <a:cs typeface="Arial"/>
              </a:rPr>
              <a:t>sebelumnya telah terpotong dan</a:t>
            </a:r>
            <a:endParaRPr lang="id-ID" sz="1600" dirty="0">
              <a:latin typeface="Franklin Gothic Medium" panose="020B0603020102020204" pitchFamily="34" charset="0"/>
              <a:cs typeface="Arial"/>
            </a:endParaRPr>
          </a:p>
          <a:p>
            <a:pPr marL="73406" indent="0">
              <a:lnSpc>
                <a:spcPct val="100000"/>
              </a:lnSpc>
              <a:buNone/>
            </a:pPr>
            <a:r>
              <a:rPr lang="id-ID" sz="1600" spc="10" dirty="0">
                <a:latin typeface="Franklin Gothic Medium" panose="020B0603020102020204" pitchFamily="34" charset="0"/>
                <a:cs typeface="Arial"/>
              </a:rPr>
              <a:t>terkoyak terlebih dahulu agar</a:t>
            </a:r>
            <a:endParaRPr lang="id-ID" sz="1600" dirty="0">
              <a:latin typeface="Franklin Gothic Medium" panose="020B0603020102020204" pitchFamily="34" charset="0"/>
              <a:cs typeface="Arial"/>
            </a:endParaRPr>
          </a:p>
          <a:p>
            <a:pPr marL="73406" indent="0">
              <a:lnSpc>
                <a:spcPct val="100000"/>
              </a:lnSpc>
              <a:buNone/>
            </a:pPr>
            <a:r>
              <a:rPr lang="id-ID" sz="1600" spc="10" dirty="0">
                <a:latin typeface="Franklin Gothic Medium" panose="020B0603020102020204" pitchFamily="34" charset="0"/>
                <a:cs typeface="Arial"/>
              </a:rPr>
              <a:t>makanan dapat lebih mudah dicerna</a:t>
            </a:r>
            <a:endParaRPr lang="id-ID" sz="1600" dirty="0"/>
          </a:p>
        </p:txBody>
      </p:sp>
      <p:pic>
        <p:nvPicPr>
          <p:cNvPr id="2097155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005" y="1402667"/>
            <a:ext cx="4674108" cy="50794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Judu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Lidah (</a:t>
            </a:r>
            <a:r>
              <a:rPr lang="id-ID" dirty="0" err="1"/>
              <a:t>Lingual</a:t>
            </a:r>
            <a:r>
              <a:rPr lang="id-ID" dirty="0"/>
              <a:t>)</a:t>
            </a:r>
          </a:p>
        </p:txBody>
      </p:sp>
      <p:sp>
        <p:nvSpPr>
          <p:cNvPr id="1048628" name="Tampungan Konten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2097156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21" y="1907647"/>
            <a:ext cx="4216908" cy="4120896"/>
          </a:xfrm>
          <a:prstGeom prst="rect">
            <a:avLst/>
          </a:prstGeom>
        </p:spPr>
      </p:pic>
      <p:sp>
        <p:nvSpPr>
          <p:cNvPr id="1048629" name="text 1"/>
          <p:cNvSpPr txBox="1"/>
          <p:nvPr/>
        </p:nvSpPr>
        <p:spPr>
          <a:xfrm>
            <a:off x="6351912" y="2340328"/>
            <a:ext cx="4295022" cy="9556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>
            <a:srgbClr val="000000"/>
          </a:fontRef>
        </p:style>
        <p:txBody>
          <a:bodyPr vert="horz" wrap="non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211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❑  </a:t>
            </a:r>
            <a:r>
              <a:rPr sz="2110" spc="10" dirty="0">
                <a:latin typeface="Franklin Gothic Medium" panose="020B0603020102020204" pitchFamily="34" charset="0"/>
                <a:cs typeface="Arial"/>
              </a:rPr>
              <a:t>Organ yang termasuk ke dalam</a:t>
            </a:r>
            <a:endParaRPr sz="2100" dirty="0">
              <a:latin typeface="Franklin Gothic Medium" panose="020B0603020102020204" pitchFamily="34" charset="0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050" spc="10" dirty="0">
                <a:latin typeface="Franklin Gothic Medium" panose="020B0603020102020204" pitchFamily="34" charset="0"/>
                <a:cs typeface="Arial"/>
              </a:rPr>
              <a:t>pancaindera dan juga sebagai organ</a:t>
            </a:r>
            <a:endParaRPr sz="2000" dirty="0">
              <a:latin typeface="Franklin Gothic Medium" panose="020B0603020102020204" pitchFamily="34" charset="0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050" spc="10" dirty="0">
                <a:latin typeface="Franklin Gothic Medium" panose="020B0603020102020204" pitchFamily="34" charset="0"/>
                <a:cs typeface="Arial"/>
              </a:rPr>
              <a:t>yang menunjang sistem pencernaan.</a:t>
            </a:r>
            <a:endParaRPr sz="20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30" name="text 1"/>
          <p:cNvSpPr txBox="1"/>
          <p:nvPr/>
        </p:nvSpPr>
        <p:spPr>
          <a:xfrm>
            <a:off x="6351912" y="3461762"/>
            <a:ext cx="3427670" cy="30162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>
            <a:srgbClr val="000000"/>
          </a:fontRef>
        </p:style>
        <p:txBody>
          <a:bodyPr vert="horz" wrap="non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96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Arial"/>
              </a:rPr>
              <a:t>❑</a:t>
            </a:r>
            <a:r>
              <a:rPr sz="1960" spc="10" dirty="0">
                <a:latin typeface="Franklin Gothic Medium" panose="020B0603020102020204" pitchFamily="34" charset="0"/>
                <a:cs typeface="Arial"/>
              </a:rPr>
              <a:t>Lidah memiliki banyak papila</a:t>
            </a:r>
            <a:endParaRPr sz="19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31" name="text 1"/>
          <p:cNvSpPr txBox="1"/>
          <p:nvPr/>
        </p:nvSpPr>
        <p:spPr>
          <a:xfrm>
            <a:off x="6351912" y="3858185"/>
            <a:ext cx="4668907" cy="11741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>
            <a:srgbClr val="000000"/>
          </a:fontRef>
        </p:style>
        <p:txBody>
          <a:bodyPr vert="horz" wrap="non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960" spc="10" dirty="0">
                <a:solidFill>
                  <a:srgbClr val="1CADE4"/>
                </a:solidFill>
                <a:latin typeface="Arial"/>
                <a:cs typeface="Arial"/>
              </a:rPr>
              <a:t>❑</a:t>
            </a:r>
            <a:r>
              <a:rPr sz="1960" spc="10" dirty="0">
                <a:latin typeface="Franklin Gothic Medium" panose="020B0603020102020204" pitchFamily="34" charset="0"/>
                <a:cs typeface="Arial"/>
              </a:rPr>
              <a:t>Lidah memiliki tiga fungsi utama, yaitu</a:t>
            </a:r>
            <a:endParaRPr sz="1900" dirty="0">
              <a:latin typeface="Franklin Gothic Medium" panose="020B0603020102020204" pitchFamily="34" charset="0"/>
              <a:cs typeface="Arial"/>
            </a:endParaRPr>
          </a:p>
          <a:p>
            <a:pPr marL="128016">
              <a:lnSpc>
                <a:spcPct val="100000"/>
              </a:lnSpc>
            </a:pPr>
            <a:r>
              <a:rPr lang="en-US" sz="20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  </a:t>
            </a:r>
            <a:r>
              <a:rPr sz="20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2000" spc="10" dirty="0">
                <a:latin typeface="Franklin Gothic Medium" panose="020B0603020102020204" pitchFamily="34" charset="0"/>
                <a:cs typeface="Arial"/>
              </a:rPr>
              <a:t>Sebagai indera perasa</a:t>
            </a:r>
            <a:endParaRPr sz="2000" dirty="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lang="en-US" sz="167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     </a:t>
            </a:r>
            <a:r>
              <a:rPr sz="167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1670" spc="10" dirty="0">
                <a:latin typeface="Franklin Gothic Medium" panose="020B0603020102020204" pitchFamily="34" charset="0"/>
                <a:cs typeface="Arial"/>
              </a:rPr>
              <a:t>Sebagai organ pencernaan untuk mencerna</a:t>
            </a:r>
            <a:endParaRPr sz="1600" dirty="0">
              <a:latin typeface="Franklin Gothic Medium" panose="020B0603020102020204" pitchFamily="34" charset="0"/>
              <a:cs typeface="Arial"/>
            </a:endParaRPr>
          </a:p>
          <a:p>
            <a:pPr marL="137159">
              <a:lnSpc>
                <a:spcPct val="100000"/>
              </a:lnSpc>
            </a:pPr>
            <a:r>
              <a:rPr lang="en-US" sz="2000" spc="10" dirty="0">
                <a:latin typeface="Franklin Gothic Medium" panose="020B0603020102020204" pitchFamily="34" charset="0"/>
                <a:cs typeface="Arial"/>
              </a:rPr>
              <a:t>      </a:t>
            </a:r>
            <a:r>
              <a:rPr sz="2000" spc="10" dirty="0">
                <a:latin typeface="Franklin Gothic Medium" panose="020B0603020102020204" pitchFamily="34" charset="0"/>
                <a:cs typeface="Arial"/>
              </a:rPr>
              <a:t>dan menelan makanan</a:t>
            </a:r>
            <a:endParaRPr sz="20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32" name="text 1"/>
          <p:cNvSpPr txBox="1"/>
          <p:nvPr/>
        </p:nvSpPr>
        <p:spPr>
          <a:xfrm>
            <a:off x="6351912" y="5065711"/>
            <a:ext cx="4125040" cy="57862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>
            <a:srgbClr val="000000"/>
          </a:fontRef>
        </p:style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US" sz="176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     </a:t>
            </a:r>
            <a:r>
              <a:rPr sz="176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1760" spc="10" dirty="0">
                <a:latin typeface="Franklin Gothic Medium" panose="020B0603020102020204" pitchFamily="34" charset="0"/>
                <a:cs typeface="Arial"/>
              </a:rPr>
              <a:t>Sebagai organ yang berperan dalam</a:t>
            </a:r>
            <a:endParaRPr sz="1700" dirty="0">
              <a:latin typeface="Franklin Gothic Medium" panose="020B0603020102020204" pitchFamily="34" charset="0"/>
              <a:cs typeface="Arial"/>
            </a:endParaRPr>
          </a:p>
          <a:p>
            <a:pPr marL="137159">
              <a:lnSpc>
                <a:spcPct val="100000"/>
              </a:lnSpc>
            </a:pPr>
            <a:r>
              <a:rPr lang="en-US" sz="2000" spc="10" dirty="0">
                <a:latin typeface="Franklin Gothic Medium" panose="020B0603020102020204" pitchFamily="34" charset="0"/>
                <a:cs typeface="Arial"/>
              </a:rPr>
              <a:t>   </a:t>
            </a:r>
            <a:r>
              <a:rPr sz="2000" spc="10" dirty="0">
                <a:latin typeface="Franklin Gothic Medium" panose="020B0603020102020204" pitchFamily="34" charset="0"/>
                <a:cs typeface="Arial"/>
              </a:rPr>
              <a:t>proses berbicara</a:t>
            </a:r>
            <a:endParaRPr sz="2000" dirty="0">
              <a:latin typeface="Franklin Gothic Medium" panose="020B0603020102020204" pitchFamily="34" charset="0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Judu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Lidah (</a:t>
            </a:r>
            <a:r>
              <a:rPr lang="id-ID" dirty="0" err="1"/>
              <a:t>Lingual</a:t>
            </a:r>
            <a:r>
              <a:rPr lang="id-ID" dirty="0"/>
              <a:t>)</a:t>
            </a:r>
          </a:p>
        </p:txBody>
      </p:sp>
      <p:sp>
        <p:nvSpPr>
          <p:cNvPr id="1048634" name="Tampungan Konten 2"/>
          <p:cNvSpPr>
            <a:spLocks noGrp="1"/>
          </p:cNvSpPr>
          <p:nvPr>
            <p:ph idx="1"/>
          </p:nvPr>
        </p:nvSpPr>
        <p:spPr>
          <a:xfrm>
            <a:off x="1219200" y="1723026"/>
            <a:ext cx="9601200" cy="3581400"/>
          </a:xfrm>
        </p:spPr>
        <p:txBody>
          <a:bodyPr/>
          <a:lstStyle/>
          <a:p>
            <a:pPr marL="0">
              <a:lnSpc>
                <a:spcPct val="100000"/>
              </a:lnSpc>
            </a:pPr>
            <a:r>
              <a:rPr lang="id-ID" spc="10" dirty="0">
                <a:latin typeface="Franklin Gothic Medium" panose="020B0603020102020204" pitchFamily="34" charset="0"/>
                <a:cs typeface="Arial"/>
              </a:rPr>
              <a:t>Ada 4 macam papila </a:t>
            </a:r>
            <a:r>
              <a:rPr lang="id-ID" spc="10" dirty="0" err="1">
                <a:latin typeface="Franklin Gothic Medium" panose="020B0603020102020204" pitchFamily="34" charset="0"/>
                <a:cs typeface="Arial"/>
              </a:rPr>
              <a:t>lingualis</a:t>
            </a:r>
            <a:r>
              <a:rPr lang="id-ID" spc="10" dirty="0">
                <a:latin typeface="Franklin Gothic Medium" panose="020B0603020102020204" pitchFamily="34" charset="0"/>
                <a:cs typeface="Arial"/>
              </a:rPr>
              <a:t> (papila</a:t>
            </a:r>
            <a:endParaRPr lang="id-ID" sz="1800" dirty="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lang="id-ID" spc="10" dirty="0">
                <a:latin typeface="Franklin Gothic Medium" panose="020B0603020102020204" pitchFamily="34" charset="0"/>
                <a:cs typeface="Arial"/>
              </a:rPr>
              <a:t>lidah)</a:t>
            </a:r>
            <a:endParaRPr lang="id-ID" dirty="0">
              <a:latin typeface="Franklin Gothic Medium" panose="020B0603020102020204" pitchFamily="34" charset="0"/>
              <a:cs typeface="Arial"/>
            </a:endParaRPr>
          </a:p>
          <a:p>
            <a:endParaRPr lang="id-ID" dirty="0"/>
          </a:p>
        </p:txBody>
      </p:sp>
      <p:pic>
        <p:nvPicPr>
          <p:cNvPr id="2097157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38" y="1697786"/>
            <a:ext cx="4216908" cy="4120896"/>
          </a:xfrm>
          <a:prstGeom prst="rect">
            <a:avLst/>
          </a:prstGeom>
        </p:spPr>
      </p:pic>
      <p:sp>
        <p:nvSpPr>
          <p:cNvPr id="1048635" name="text 1"/>
          <p:cNvSpPr txBox="1"/>
          <p:nvPr/>
        </p:nvSpPr>
        <p:spPr>
          <a:xfrm>
            <a:off x="1516381" y="2692693"/>
            <a:ext cx="1493037" cy="221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1440" b="1" spc="10" dirty="0">
                <a:latin typeface="Franklin Gothic Medium" panose="020B0603020102020204" pitchFamily="34" charset="0"/>
                <a:cs typeface="Arial"/>
              </a:rPr>
              <a:t>Papila filiformis</a:t>
            </a:r>
            <a:endParaRPr sz="14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36" name="text 1"/>
          <p:cNvSpPr txBox="1"/>
          <p:nvPr/>
        </p:nvSpPr>
        <p:spPr>
          <a:xfrm>
            <a:off x="1699515" y="2998393"/>
            <a:ext cx="3801682" cy="4076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279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1279" spc="10" dirty="0">
                <a:latin typeface="Franklin Gothic Medium" panose="020B0603020102020204" pitchFamily="34" charset="0"/>
                <a:cs typeface="Arial"/>
              </a:rPr>
              <a:t>Terbanyak dan tersebar di permukaan dorsal lidah</a:t>
            </a:r>
            <a:endParaRPr sz="120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1370" spc="10" dirty="0">
                <a:latin typeface="Franklin Gothic Medium" panose="020B0603020102020204" pitchFamily="34" charset="0"/>
                <a:cs typeface="Arial"/>
              </a:rPr>
              <a:t>Tidak mempunyai taste bud (alat pengecap)</a:t>
            </a:r>
            <a:endParaRPr sz="13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37" name="text 1"/>
          <p:cNvSpPr txBox="1"/>
          <p:nvPr/>
        </p:nvSpPr>
        <p:spPr>
          <a:xfrm>
            <a:off x="1516381" y="3482124"/>
            <a:ext cx="1700594" cy="221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1440" b="1" spc="10" dirty="0">
                <a:latin typeface="Franklin Gothic Medium" panose="020B0603020102020204" pitchFamily="34" charset="0"/>
                <a:cs typeface="Arial"/>
              </a:rPr>
              <a:t>Papila fungiformis</a:t>
            </a:r>
            <a:endParaRPr sz="14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38" name="text 1"/>
          <p:cNvSpPr txBox="1"/>
          <p:nvPr/>
        </p:nvSpPr>
        <p:spPr>
          <a:xfrm>
            <a:off x="1699515" y="3787825"/>
            <a:ext cx="2871620" cy="4124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1310" spc="10" dirty="0" err="1">
                <a:latin typeface="Franklin Gothic Medium" panose="020B0603020102020204" pitchFamily="34" charset="0"/>
                <a:cs typeface="Arial"/>
              </a:rPr>
              <a:t>Terletak</a:t>
            </a:r>
            <a:r>
              <a:rPr sz="1310" spc="10" dirty="0">
                <a:latin typeface="Franklin Gothic Medium" panose="020B0603020102020204" pitchFamily="34" charset="0"/>
                <a:cs typeface="Arial"/>
              </a:rPr>
              <a:t> disela-sela papila filiformis</a:t>
            </a:r>
            <a:endParaRPr sz="1300" dirty="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1370" spc="10" dirty="0">
                <a:latin typeface="Franklin Gothic Medium" panose="020B0603020102020204" pitchFamily="34" charset="0"/>
                <a:cs typeface="Arial"/>
              </a:rPr>
              <a:t>Sedikit taste bud (alat pengecap)</a:t>
            </a:r>
            <a:endParaRPr sz="1300" dirty="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39" name="text 1"/>
          <p:cNvSpPr txBox="1"/>
          <p:nvPr/>
        </p:nvSpPr>
        <p:spPr>
          <a:xfrm>
            <a:off x="1516381" y="4271811"/>
            <a:ext cx="1944763" cy="2354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1530" b="1" spc="10" dirty="0">
                <a:latin typeface="Franklin Gothic Medium" panose="020B0603020102020204" pitchFamily="34" charset="0"/>
                <a:cs typeface="Arial"/>
              </a:rPr>
              <a:t>Papila sirkumvalata</a:t>
            </a:r>
            <a:endParaRPr sz="15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40" name="text 1"/>
          <p:cNvSpPr txBox="1"/>
          <p:nvPr/>
        </p:nvSpPr>
        <p:spPr>
          <a:xfrm>
            <a:off x="1699515" y="4577511"/>
            <a:ext cx="2541850" cy="4076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1400" spc="10" dirty="0">
                <a:latin typeface="Franklin Gothic Medium" panose="020B0603020102020204" pitchFamily="34" charset="0"/>
                <a:cs typeface="Arial"/>
              </a:rPr>
              <a:t>Papila lingualis terbesar</a:t>
            </a:r>
            <a:endParaRPr sz="140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49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1249" spc="10" dirty="0">
                <a:latin typeface="Franklin Gothic Medium" panose="020B0603020102020204" pitchFamily="34" charset="0"/>
                <a:cs typeface="Arial"/>
              </a:rPr>
              <a:t>Banyak taste bud (alat pengecap)</a:t>
            </a:r>
            <a:endParaRPr sz="12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41" name="text 1"/>
          <p:cNvSpPr txBox="1"/>
          <p:nvPr/>
        </p:nvSpPr>
        <p:spPr>
          <a:xfrm>
            <a:off x="1516381" y="5060960"/>
            <a:ext cx="1329851" cy="2262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47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1470" b="1" spc="10" dirty="0">
                <a:latin typeface="Franklin Gothic Medium" panose="020B0603020102020204" pitchFamily="34" charset="0"/>
                <a:cs typeface="Arial"/>
              </a:rPr>
              <a:t>Papila foliata</a:t>
            </a:r>
            <a:endParaRPr sz="1400">
              <a:latin typeface="Franklin Gothic Medium" panose="020B0603020102020204" pitchFamily="34" charset="0"/>
              <a:cs typeface="Arial"/>
            </a:endParaRPr>
          </a:p>
        </p:txBody>
      </p:sp>
      <p:sp>
        <p:nvSpPr>
          <p:cNvPr id="1048642" name="text 1"/>
          <p:cNvSpPr txBox="1"/>
          <p:nvPr/>
        </p:nvSpPr>
        <p:spPr>
          <a:xfrm>
            <a:off x="1699515" y="5367197"/>
            <a:ext cx="4029373" cy="4170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1310" spc="10" dirty="0">
                <a:latin typeface="Franklin Gothic Medium" panose="020B0603020102020204" pitchFamily="34" charset="0"/>
                <a:cs typeface="Arial"/>
              </a:rPr>
              <a:t>Terletak berderet-deret di tepi lateral belakang lidah</a:t>
            </a:r>
            <a:endParaRPr sz="1300">
              <a:latin typeface="Franklin Gothic Medium" panose="020B0603020102020204" pitchFamily="34" charset="0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1CADE4"/>
                </a:solidFill>
                <a:latin typeface="Franklin Gothic Medium" panose="020B0603020102020204" pitchFamily="34" charset="0"/>
                <a:cs typeface="Wingdings 3"/>
              </a:rPr>
              <a:t> </a:t>
            </a:r>
            <a:r>
              <a:rPr sz="1400" spc="10" dirty="0">
                <a:latin typeface="Franklin Gothic Medium" panose="020B0603020102020204" pitchFamily="34" charset="0"/>
                <a:cs typeface="Arial"/>
              </a:rPr>
              <a:t>Banyak taste bud (alat pengecap)</a:t>
            </a:r>
            <a:endParaRPr sz="1400">
              <a:latin typeface="Franklin Gothic Medium" panose="020B0603020102020204" pitchFamily="34" charset="0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ngkas">
  <a:themeElements>
    <a:clrScheme name="Pangkas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angkas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ngkas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1513</Words>
  <Application>Microsoft Office PowerPoint</Application>
  <PresentationFormat>Widescreen</PresentationFormat>
  <Paragraphs>364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Franklin Gothic Book</vt:lpstr>
      <vt:lpstr>Franklin Gothic Medium</vt:lpstr>
      <vt:lpstr>Tw Cen MT</vt:lpstr>
      <vt:lpstr>Wingdings</vt:lpstr>
      <vt:lpstr>Wingdings 3</vt:lpstr>
      <vt:lpstr>Pangkas</vt:lpstr>
      <vt:lpstr>SISTEM PENCERNAAN</vt:lpstr>
      <vt:lpstr>Organ-organ pencernaan</vt:lpstr>
      <vt:lpstr>Organ-organ pencernaan</vt:lpstr>
      <vt:lpstr>Organ-organ pencernaan</vt:lpstr>
      <vt:lpstr>Mulut (cavum oris)</vt:lpstr>
      <vt:lpstr>Gigi </vt:lpstr>
      <vt:lpstr>PowerPoint Presentation</vt:lpstr>
      <vt:lpstr>Lidah (Lingual)</vt:lpstr>
      <vt:lpstr>Lidah (Lingual)</vt:lpstr>
      <vt:lpstr>Kerongkongan (Oesophagus)</vt:lpstr>
      <vt:lpstr>Lambung (Gaster)</vt:lpstr>
      <vt:lpstr>Lambung (Gaster)</vt:lpstr>
      <vt:lpstr>Kelenjar Pankreas</vt:lpstr>
      <vt:lpstr>Kelenjar Pankreas</vt:lpstr>
      <vt:lpstr>Hati (Liver)</vt:lpstr>
      <vt:lpstr>Usus Halus (Intestinum Tenue)</vt:lpstr>
      <vt:lpstr>Usus Halus (Intestinum Tenue)</vt:lpstr>
      <vt:lpstr>Usus Besar (Intestinum Crassum)</vt:lpstr>
      <vt:lpstr>Rectum dan Anus</vt:lpstr>
      <vt:lpstr>Proses pencernaan</vt:lpstr>
      <vt:lpstr>Pencernaan Makanan</vt:lpstr>
      <vt:lpstr>Pencernaan Makanan</vt:lpstr>
      <vt:lpstr>PowerPoint Presentation</vt:lpstr>
      <vt:lpstr>Proses Pencernaan</vt:lpstr>
      <vt:lpstr>PENYAKIT</vt:lpstr>
      <vt:lpstr>DIARE</vt:lpstr>
      <vt:lpstr>DIARE</vt:lpstr>
      <vt:lpstr>SEMBELIT (KONSTIPASI)</vt:lpstr>
      <vt:lpstr>SEMBELIT (KONSTIPASI)</vt:lpstr>
      <vt:lpstr>MAAG (RADANG LAMBUNG / TUKAK LAMBUNG</vt:lpstr>
      <vt:lpstr>MAAG (RADANG LAMBUNG / TUKAK LAMBUNG</vt:lpstr>
      <vt:lpstr>MUNTABER (GASTROENTERITIS)</vt:lpstr>
      <vt:lpstr>Muntaber (Gastroenteritis)</vt:lpstr>
      <vt:lpstr>Muntaber (Gastroenteritis)</vt:lpstr>
      <vt:lpstr>Therapy</vt:lpstr>
      <vt:lpstr>Pencegahan</vt:lpstr>
      <vt:lpstr>THANK YOU !!  GOOD LUCK 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PENCERNAAN</dc:title>
  <dc:creator>william wijaya</dc:creator>
  <cp:lastModifiedBy>acer</cp:lastModifiedBy>
  <cp:revision>18</cp:revision>
  <dcterms:created xsi:type="dcterms:W3CDTF">2019-06-01T18:44:17Z</dcterms:created>
  <dcterms:modified xsi:type="dcterms:W3CDTF">2019-06-10T11:50:16Z</dcterms:modified>
</cp:coreProperties>
</file>